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142.xml" ContentType="application/vnd.openxmlformats-officedocument.presentationml.slide+xml"/>
  <Override PartName="/ppt/slides/slide160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3"/>
  </p:notesMasterIdLst>
  <p:sldIdLst>
    <p:sldId id="610" r:id="rId3"/>
    <p:sldId id="611" r:id="rId4"/>
    <p:sldId id="259" r:id="rId5"/>
    <p:sldId id="262" r:id="rId6"/>
    <p:sldId id="264" r:id="rId7"/>
    <p:sldId id="265" r:id="rId8"/>
    <p:sldId id="267" r:id="rId9"/>
    <p:sldId id="592" r:id="rId10"/>
    <p:sldId id="270" r:id="rId11"/>
    <p:sldId id="271" r:id="rId12"/>
    <p:sldId id="273" r:id="rId13"/>
    <p:sldId id="274" r:id="rId14"/>
    <p:sldId id="276" r:id="rId15"/>
    <p:sldId id="278" r:id="rId16"/>
    <p:sldId id="282" r:id="rId17"/>
    <p:sldId id="283" r:id="rId18"/>
    <p:sldId id="284" r:id="rId19"/>
    <p:sldId id="285" r:id="rId20"/>
    <p:sldId id="288" r:id="rId21"/>
    <p:sldId id="289" r:id="rId22"/>
    <p:sldId id="290" r:id="rId23"/>
    <p:sldId id="535" r:id="rId24"/>
    <p:sldId id="291" r:id="rId25"/>
    <p:sldId id="293" r:id="rId26"/>
    <p:sldId id="294" r:id="rId27"/>
    <p:sldId id="296" r:id="rId28"/>
    <p:sldId id="297" r:id="rId29"/>
    <p:sldId id="370" r:id="rId30"/>
    <p:sldId id="540" r:id="rId31"/>
    <p:sldId id="542" r:id="rId32"/>
    <p:sldId id="543" r:id="rId33"/>
    <p:sldId id="556" r:id="rId34"/>
    <p:sldId id="545" r:id="rId35"/>
    <p:sldId id="546" r:id="rId36"/>
    <p:sldId id="547" r:id="rId37"/>
    <p:sldId id="575" r:id="rId38"/>
    <p:sldId id="576" r:id="rId39"/>
    <p:sldId id="577" r:id="rId40"/>
    <p:sldId id="578" r:id="rId41"/>
    <p:sldId id="579" r:id="rId42"/>
    <p:sldId id="581" r:id="rId43"/>
    <p:sldId id="582" r:id="rId44"/>
    <p:sldId id="583" r:id="rId45"/>
    <p:sldId id="584" r:id="rId46"/>
    <p:sldId id="585" r:id="rId47"/>
    <p:sldId id="586" r:id="rId48"/>
    <p:sldId id="587" r:id="rId49"/>
    <p:sldId id="588" r:id="rId50"/>
    <p:sldId id="554" r:id="rId51"/>
    <p:sldId id="304" r:id="rId52"/>
    <p:sldId id="306" r:id="rId53"/>
    <p:sldId id="314" r:id="rId54"/>
    <p:sldId id="593" r:id="rId55"/>
    <p:sldId id="317" r:id="rId56"/>
    <p:sldId id="318" r:id="rId57"/>
    <p:sldId id="286" r:id="rId58"/>
    <p:sldId id="320" r:id="rId59"/>
    <p:sldId id="321" r:id="rId60"/>
    <p:sldId id="322" r:id="rId61"/>
    <p:sldId id="323" r:id="rId62"/>
    <p:sldId id="324" r:id="rId63"/>
    <p:sldId id="325" r:id="rId64"/>
    <p:sldId id="334" r:id="rId65"/>
    <p:sldId id="617" r:id="rId66"/>
    <p:sldId id="335" r:id="rId67"/>
    <p:sldId id="336" r:id="rId68"/>
    <p:sldId id="337" r:id="rId69"/>
    <p:sldId id="356" r:id="rId70"/>
    <p:sldId id="357" r:id="rId71"/>
    <p:sldId id="383" r:id="rId72"/>
    <p:sldId id="506" r:id="rId73"/>
    <p:sldId id="384" r:id="rId74"/>
    <p:sldId id="597" r:id="rId75"/>
    <p:sldId id="385" r:id="rId76"/>
    <p:sldId id="602" r:id="rId77"/>
    <p:sldId id="387" r:id="rId78"/>
    <p:sldId id="388" r:id="rId79"/>
    <p:sldId id="358" r:id="rId80"/>
    <p:sldId id="534" r:id="rId81"/>
    <p:sldId id="359" r:id="rId82"/>
    <p:sldId id="360" r:id="rId83"/>
    <p:sldId id="500" r:id="rId84"/>
    <p:sldId id="362" r:id="rId85"/>
    <p:sldId id="363" r:id="rId86"/>
    <p:sldId id="389" r:id="rId87"/>
    <p:sldId id="390" r:id="rId88"/>
    <p:sldId id="391" r:id="rId89"/>
    <p:sldId id="392" r:id="rId90"/>
    <p:sldId id="393" r:id="rId91"/>
    <p:sldId id="394" r:id="rId92"/>
    <p:sldId id="395" r:id="rId93"/>
    <p:sldId id="396" r:id="rId94"/>
    <p:sldId id="397" r:id="rId95"/>
    <p:sldId id="398" r:id="rId96"/>
    <p:sldId id="412" r:id="rId97"/>
    <p:sldId id="413" r:id="rId98"/>
    <p:sldId id="414" r:id="rId99"/>
    <p:sldId id="415" r:id="rId100"/>
    <p:sldId id="507" r:id="rId101"/>
    <p:sldId id="416" r:id="rId102"/>
    <p:sldId id="417" r:id="rId103"/>
    <p:sldId id="502" r:id="rId104"/>
    <p:sldId id="419" r:id="rId105"/>
    <p:sldId id="421" r:id="rId106"/>
    <p:sldId id="422" r:id="rId107"/>
    <p:sldId id="423" r:id="rId108"/>
    <p:sldId id="508" r:id="rId109"/>
    <p:sldId id="516" r:id="rId110"/>
    <p:sldId id="520" r:id="rId111"/>
    <p:sldId id="514" r:id="rId112"/>
    <p:sldId id="517" r:id="rId113"/>
    <p:sldId id="518" r:id="rId114"/>
    <p:sldId id="524" r:id="rId115"/>
    <p:sldId id="436" r:id="rId116"/>
    <p:sldId id="525" r:id="rId117"/>
    <p:sldId id="526" r:id="rId118"/>
    <p:sldId id="527" r:id="rId119"/>
    <p:sldId id="438" r:id="rId120"/>
    <p:sldId id="439" r:id="rId121"/>
    <p:sldId id="440" r:id="rId122"/>
    <p:sldId id="528" r:id="rId123"/>
    <p:sldId id="442" r:id="rId124"/>
    <p:sldId id="603" r:id="rId125"/>
    <p:sldId id="443" r:id="rId126"/>
    <p:sldId id="444" r:id="rId127"/>
    <p:sldId id="445" r:id="rId128"/>
    <p:sldId id="446" r:id="rId129"/>
    <p:sldId id="447" r:id="rId130"/>
    <p:sldId id="608" r:id="rId131"/>
    <p:sldId id="459" r:id="rId132"/>
    <p:sldId id="452" r:id="rId133"/>
    <p:sldId id="453" r:id="rId134"/>
    <p:sldId id="454" r:id="rId135"/>
    <p:sldId id="600" r:id="rId136"/>
    <p:sldId id="601" r:id="rId137"/>
    <p:sldId id="456" r:id="rId138"/>
    <p:sldId id="457" r:id="rId139"/>
    <p:sldId id="460" r:id="rId140"/>
    <p:sldId id="503" r:id="rId141"/>
    <p:sldId id="605" r:id="rId142"/>
    <p:sldId id="606" r:id="rId143"/>
    <p:sldId id="463" r:id="rId144"/>
    <p:sldId id="464" r:id="rId145"/>
    <p:sldId id="465" r:id="rId146"/>
    <p:sldId id="466" r:id="rId147"/>
    <p:sldId id="467" r:id="rId148"/>
    <p:sldId id="468" r:id="rId149"/>
    <p:sldId id="470" r:id="rId150"/>
    <p:sldId id="473" r:id="rId151"/>
    <p:sldId id="474" r:id="rId152"/>
    <p:sldId id="475" r:id="rId153"/>
    <p:sldId id="476" r:id="rId154"/>
    <p:sldId id="477" r:id="rId155"/>
    <p:sldId id="479" r:id="rId156"/>
    <p:sldId id="480" r:id="rId157"/>
    <p:sldId id="481" r:id="rId158"/>
    <p:sldId id="482" r:id="rId159"/>
    <p:sldId id="483" r:id="rId160"/>
    <p:sldId id="615" r:id="rId161"/>
    <p:sldId id="612" r:id="rId16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208" autoAdjust="0"/>
  </p:normalViewPr>
  <p:slideViewPr>
    <p:cSldViewPr>
      <p:cViewPr>
        <p:scale>
          <a:sx n="80" d="100"/>
          <a:sy n="80" d="100"/>
        </p:scale>
        <p:origin x="-1068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38" Type="http://schemas.openxmlformats.org/officeDocument/2006/relationships/slide" Target="slides/slide136.xml"/><Relationship Id="rId154" Type="http://schemas.openxmlformats.org/officeDocument/2006/relationships/slide" Target="slides/slide152.xml"/><Relationship Id="rId159" Type="http://schemas.openxmlformats.org/officeDocument/2006/relationships/slide" Target="slides/slide157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144" Type="http://schemas.openxmlformats.org/officeDocument/2006/relationships/slide" Target="slides/slide142.xml"/><Relationship Id="rId149" Type="http://schemas.openxmlformats.org/officeDocument/2006/relationships/slide" Target="slides/slide147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60" Type="http://schemas.openxmlformats.org/officeDocument/2006/relationships/slide" Target="slides/slide158.xml"/><Relationship Id="rId165" Type="http://schemas.openxmlformats.org/officeDocument/2006/relationships/viewProps" Target="viewProps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34" Type="http://schemas.openxmlformats.org/officeDocument/2006/relationships/slide" Target="slides/slide132.xml"/><Relationship Id="rId139" Type="http://schemas.openxmlformats.org/officeDocument/2006/relationships/slide" Target="slides/slide13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55" Type="http://schemas.openxmlformats.org/officeDocument/2006/relationships/slide" Target="slides/slide15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40" Type="http://schemas.openxmlformats.org/officeDocument/2006/relationships/slide" Target="slides/slide138.xml"/><Relationship Id="rId145" Type="http://schemas.openxmlformats.org/officeDocument/2006/relationships/slide" Target="slides/slide143.xml"/><Relationship Id="rId161" Type="http://schemas.openxmlformats.org/officeDocument/2006/relationships/slide" Target="slides/slide159.xml"/><Relationship Id="rId16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30" Type="http://schemas.openxmlformats.org/officeDocument/2006/relationships/slide" Target="slides/slide128.xml"/><Relationship Id="rId135" Type="http://schemas.openxmlformats.org/officeDocument/2006/relationships/slide" Target="slides/slide133.xml"/><Relationship Id="rId143" Type="http://schemas.openxmlformats.org/officeDocument/2006/relationships/slide" Target="slides/slide141.xml"/><Relationship Id="rId148" Type="http://schemas.openxmlformats.org/officeDocument/2006/relationships/slide" Target="slides/slide146.xml"/><Relationship Id="rId151" Type="http://schemas.openxmlformats.org/officeDocument/2006/relationships/slide" Target="slides/slide149.xml"/><Relationship Id="rId156" Type="http://schemas.openxmlformats.org/officeDocument/2006/relationships/slide" Target="slides/slide154.xml"/><Relationship Id="rId16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141" Type="http://schemas.openxmlformats.org/officeDocument/2006/relationships/slide" Target="slides/slide139.xml"/><Relationship Id="rId146" Type="http://schemas.openxmlformats.org/officeDocument/2006/relationships/slide" Target="slides/slide144.xml"/><Relationship Id="rId167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162" Type="http://schemas.openxmlformats.org/officeDocument/2006/relationships/slide" Target="slides/slide16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slide" Target="slides/slide134.xml"/><Relationship Id="rId157" Type="http://schemas.openxmlformats.org/officeDocument/2006/relationships/slide" Target="slides/slide155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52" Type="http://schemas.openxmlformats.org/officeDocument/2006/relationships/slide" Target="slides/slide15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16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slide" Target="slides/slide156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3" Type="http://schemas.openxmlformats.org/officeDocument/2006/relationships/slide" Target="slides/slide1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0FD6A4-7CED-4B51-A83B-AC14736A8242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4EABCB-9D62-4FE7-8A9C-D5478E7232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90640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16365C8-34E2-45CD-8B43-89B21B860BAB}" type="slidenum">
              <a:rPr lang="en-US">
                <a:solidFill>
                  <a:prstClr val="black"/>
                </a:solidFill>
              </a:rPr>
              <a:pPr eaLnBrk="1" hangingPunct="1"/>
              <a:t>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011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011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0117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7C3B10D1-62EB-4BCE-A64D-87A32F08C841}" type="slidenum">
              <a:rPr lang="en-US" sz="1200" smtClean="0">
                <a:solidFill>
                  <a:prstClr val="black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z="120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4EABCB-9D62-4FE7-8A9C-D5478E72323E}" type="slidenum">
              <a:rPr lang="en-US" smtClean="0"/>
              <a:pPr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7B679D3-8151-4ECE-A420-0C540A5A0C9A}" type="slidenum">
              <a:rPr lang="en-US" smtClean="0"/>
              <a:pPr eaLnBrk="1" hangingPunct="1"/>
              <a:t>160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AEC67-6E37-4CF3-AD67-8A176CD7ABEF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3F5B-AC65-4121-8CA7-444A6038B1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AEC67-6E37-4CF3-AD67-8A176CD7ABEF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3F5B-AC65-4121-8CA7-444A6038B1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AEC67-6E37-4CF3-AD67-8A176CD7ABEF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3F5B-AC65-4121-8CA7-444A6038B1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884459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Rectangle 20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Rectangle 2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46050" y="6427788"/>
            <a:ext cx="8832850" cy="30956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4242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AEC67-6E37-4CF3-AD67-8A176CD7ABEF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3F5B-AC65-4121-8CA7-444A6038B1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AEC67-6E37-4CF3-AD67-8A176CD7ABEF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3F5B-AC65-4121-8CA7-444A6038B1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AEC67-6E37-4CF3-AD67-8A176CD7ABEF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3F5B-AC65-4121-8CA7-444A6038B1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AEC67-6E37-4CF3-AD67-8A176CD7ABEF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3F5B-AC65-4121-8CA7-444A6038B1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AEC67-6E37-4CF3-AD67-8A176CD7ABEF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3F5B-AC65-4121-8CA7-444A6038B1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AEC67-6E37-4CF3-AD67-8A176CD7ABEF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3F5B-AC65-4121-8CA7-444A6038B1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AEC67-6E37-4CF3-AD67-8A176CD7ABEF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3F5B-AC65-4121-8CA7-444A6038B1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AEC67-6E37-4CF3-AD67-8A176CD7ABEF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23F5B-AC65-4121-8CA7-444A6038B1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AEC67-6E37-4CF3-AD67-8A176CD7ABEF}" type="datetimeFigureOut">
              <a:rPr lang="en-US" smtClean="0"/>
              <a:pPr/>
              <a:t>10/12/2015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23F5B-AC65-4121-8CA7-444A6038B1B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27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2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2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6987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35" name="Title Placeholder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300828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C35E2E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C35E2E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C35E2E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C35E2E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C35E2E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C35E2E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C35E2E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C35E2E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C35E2E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DE6C36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CF6DA4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3.png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762000" y="2743200"/>
            <a:ext cx="7543800" cy="3352800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0" indent="0"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en-US" sz="6600" b="1" dirty="0">
                <a:latin typeface="+mj-lt"/>
                <a:ea typeface="Arial Unicode MS" pitchFamily="34" charset="-128"/>
                <a:cs typeface="Aharoni" pitchFamily="2" charset="-79"/>
              </a:rPr>
              <a:t> How to Create and </a:t>
            </a:r>
            <a:r>
              <a:rPr lang="en-US" sz="6600" b="1" dirty="0" smtClean="0">
                <a:latin typeface="+mj-lt"/>
                <a:ea typeface="Arial Unicode MS" pitchFamily="34" charset="-128"/>
                <a:cs typeface="Aharoni" pitchFamily="2" charset="-79"/>
              </a:rPr>
              <a:t>Publish </a:t>
            </a:r>
            <a:r>
              <a:rPr lang="en-US" sz="6600" b="1" dirty="0">
                <a:latin typeface="+mj-lt"/>
                <a:ea typeface="Arial Unicode MS" pitchFamily="34" charset="-128"/>
                <a:cs typeface="Aharoni" pitchFamily="2" charset="-79"/>
              </a:rPr>
              <a:t>Tender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990600" y="549275"/>
            <a:ext cx="7086600" cy="2016125"/>
          </a:xfrm>
          <a:ln>
            <a:solidFill>
              <a:schemeClr val="accent5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6600" b="1" dirty="0">
                <a:solidFill>
                  <a:schemeClr val="tx1"/>
                </a:solidFill>
                <a:latin typeface="Arial Narrow" pitchFamily="34" charset="0"/>
                <a:cs typeface="Browallia New" pitchFamily="34" charset="-34"/>
              </a:rPr>
              <a:t>STEP BY STEP </a:t>
            </a:r>
            <a:br>
              <a:rPr lang="en-US" sz="6600" b="1" dirty="0">
                <a:solidFill>
                  <a:schemeClr val="tx1"/>
                </a:solidFill>
                <a:latin typeface="Arial Narrow" pitchFamily="34" charset="0"/>
                <a:cs typeface="Browallia New" pitchFamily="34" charset="-34"/>
              </a:rPr>
            </a:br>
            <a:r>
              <a:rPr lang="en-US" sz="6600" b="1" dirty="0">
                <a:solidFill>
                  <a:schemeClr val="tx1"/>
                </a:solidFill>
                <a:latin typeface="Arial Narrow" pitchFamily="34" charset="0"/>
                <a:cs typeface="Browallia New" pitchFamily="34" charset="-34"/>
              </a:rPr>
              <a:t>Guide </a:t>
            </a:r>
            <a:r>
              <a:rPr lang="en-US" sz="6600" b="1" dirty="0" smtClean="0">
                <a:solidFill>
                  <a:schemeClr val="tx1"/>
                </a:solidFill>
                <a:latin typeface="Arial Narrow" pitchFamily="34" charset="0"/>
                <a:cs typeface="Browallia New" pitchFamily="34" charset="-34"/>
              </a:rPr>
              <a:t>On</a:t>
            </a:r>
            <a:endParaRPr lang="en-US" sz="6600" b="1" dirty="0">
              <a:solidFill>
                <a:schemeClr val="tx1"/>
              </a:solidFill>
              <a:latin typeface="Arial Narrow" pitchFamily="34" charset="0"/>
              <a:cs typeface="Browallia New" pitchFamily="34" charset="-34"/>
            </a:endParaRPr>
          </a:p>
        </p:txBody>
      </p:sp>
      <p:sp>
        <p:nvSpPr>
          <p:cNvPr id="4100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34400" y="6296025"/>
            <a:ext cx="609600" cy="44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E4698D5-B0B2-4D30-826D-8A029057E251}" type="slidenum">
              <a:rPr lang="en-US" smtClean="0">
                <a:solidFill>
                  <a:prstClr val="black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435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rrowheads="1"/>
          </p:cNvPicPr>
          <p:nvPr/>
        </p:nvPicPr>
        <p:blipFill>
          <a:blip r:embed="rId2" cstate="print"/>
          <a:srcRect l="1952" r="2928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3124200" y="5562600"/>
            <a:ext cx="2209800" cy="685800"/>
          </a:xfrm>
          <a:prstGeom prst="wedgeRoundRectCallout">
            <a:avLst>
              <a:gd name="adj1" fmla="val 72324"/>
              <a:gd name="adj2" fmla="val -2418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lnSpcReduction="1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this tab to Create a New Tender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6705600" y="2590800"/>
            <a:ext cx="2057400" cy="609600"/>
          </a:xfrm>
          <a:prstGeom prst="wedgeRoundRectCallout">
            <a:avLst>
              <a:gd name="adj1" fmla="val -152384"/>
              <a:gd name="adj2" fmla="val 8946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Select document from local computer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ular Callout 4"/>
          <p:cNvSpPr>
            <a:spLocks/>
          </p:cNvSpPr>
          <p:nvPr/>
        </p:nvSpPr>
        <p:spPr>
          <a:xfrm>
            <a:off x="4419600" y="5105400"/>
            <a:ext cx="1981200" cy="609600"/>
          </a:xfrm>
          <a:prstGeom prst="wedgeRoundRectCallout">
            <a:avLst>
              <a:gd name="adj1" fmla="val 11496"/>
              <a:gd name="adj2" fmla="val -9097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Open Button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4800600" y="4800600"/>
            <a:ext cx="2286000" cy="838200"/>
          </a:xfrm>
          <a:prstGeom prst="wedgeRoundRectCallout">
            <a:avLst>
              <a:gd name="adj1" fmla="val 32366"/>
              <a:gd name="adj2" fmla="val -9275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Icon to digitally sign the document using DSC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5240" y="3874391"/>
            <a:ext cx="381000" cy="14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4313" y="4535616"/>
            <a:ext cx="736023" cy="225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3200399" y="4432852"/>
            <a:ext cx="1326875" cy="609600"/>
          </a:xfrm>
          <a:prstGeom prst="wedgeRoundRectCallout">
            <a:avLst>
              <a:gd name="adj1" fmla="val 59012"/>
              <a:gd name="adj2" fmla="val -401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Ok Button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ounded Rectangular Callout 5"/>
          <p:cNvSpPr>
            <a:spLocks/>
          </p:cNvSpPr>
          <p:nvPr/>
        </p:nvSpPr>
        <p:spPr>
          <a:xfrm>
            <a:off x="1524000" y="3712466"/>
            <a:ext cx="2057400" cy="609600"/>
          </a:xfrm>
          <a:prstGeom prst="wedgeRoundRectCallout">
            <a:avLst>
              <a:gd name="adj1" fmla="val 60301"/>
              <a:gd name="adj2" fmla="val -1271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Enter Your DSC pin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996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3276600" y="4343400"/>
            <a:ext cx="2057400" cy="609600"/>
          </a:xfrm>
          <a:prstGeom prst="wedgeRoundRectCallout">
            <a:avLst>
              <a:gd name="adj1" fmla="val 24874"/>
              <a:gd name="adj2" fmla="val -9314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Ok Button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6781800" y="4648200"/>
            <a:ext cx="2057400" cy="609600"/>
          </a:xfrm>
          <a:prstGeom prst="wedgeRoundRectCallout">
            <a:avLst>
              <a:gd name="adj1" fmla="val 21009"/>
              <a:gd name="adj2" fmla="val 9815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Click on Save Button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6019800" y="5029200"/>
            <a:ext cx="2057400" cy="609600"/>
          </a:xfrm>
          <a:prstGeom prst="wedgeRoundRectCallout">
            <a:avLst>
              <a:gd name="adj1" fmla="val 19721"/>
              <a:gd name="adj2" fmla="val -8879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Click on Upload Button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019800" y="2133600"/>
            <a:ext cx="1981200" cy="838200"/>
          </a:xfrm>
          <a:prstGeom prst="wedgeRoundRectCallout">
            <a:avLst>
              <a:gd name="adj1" fmla="val -61414"/>
              <a:gd name="adj2" fmla="val 5507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en-US" dirty="0" smtClean="0"/>
              <a:t>Select the relevant Document Type to be uploaded</a:t>
            </a:r>
            <a:endParaRPr lang="en-US" dirty="0"/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4343400" y="4724400"/>
            <a:ext cx="2438400" cy="762000"/>
          </a:xfrm>
          <a:prstGeom prst="wedgeRoundRectCallout">
            <a:avLst>
              <a:gd name="adj1" fmla="val 33569"/>
              <a:gd name="adj2" fmla="val -8879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Icon to Select document from local computer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600739" y="6016487"/>
            <a:ext cx="4114800" cy="6096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1400" b="1" dirty="0" smtClean="0">
                <a:solidFill>
                  <a:srgbClr val="FF0000"/>
                </a:solidFill>
                <a:latin typeface="+mn-lt"/>
                <a:cs typeface="+mn-cs"/>
              </a:rPr>
              <a:t>NOTE:-</a:t>
            </a:r>
            <a:endParaRPr lang="en-US" sz="14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>
              <a:defRPr/>
            </a:pPr>
            <a:r>
              <a:rPr lang="en-IN" dirty="0" smtClean="0">
                <a:latin typeface="+mn-lt"/>
                <a:cs typeface="+mn-cs"/>
              </a:rPr>
              <a:t>If</a:t>
            </a:r>
            <a:r>
              <a:rPr lang="en-IN" b="1" dirty="0" smtClean="0">
                <a:latin typeface="+mn-lt"/>
                <a:cs typeface="+mn-cs"/>
              </a:rPr>
              <a:t> </a:t>
            </a:r>
            <a:r>
              <a:rPr lang="en-IN" b="1" dirty="0" smtClean="0"/>
              <a:t>BOQ</a:t>
            </a:r>
            <a:r>
              <a:rPr lang="en-IN" b="1" dirty="0" smtClean="0">
                <a:latin typeface="+mn-lt"/>
                <a:cs typeface="+mn-cs"/>
              </a:rPr>
              <a:t> </a:t>
            </a:r>
            <a:r>
              <a:rPr lang="en-IN" sz="1400" b="1" dirty="0" smtClean="0"/>
              <a:t>is chosen it means System template is used</a:t>
            </a:r>
            <a:endParaRPr lang="en-US" sz="1400" b="1" dirty="0">
              <a:latin typeface="+mn-lt"/>
              <a:cs typeface="+mn-cs"/>
            </a:endParaRPr>
          </a:p>
          <a:p>
            <a:pPr>
              <a:defRPr/>
            </a:pPr>
            <a:endParaRPr lang="en-US" sz="1400" b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26" r="6602"/>
          <a:stretch/>
        </p:blipFill>
        <p:spPr bwMode="auto">
          <a:xfrm>
            <a:off x="0" y="3313"/>
            <a:ext cx="9144000" cy="6877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1447800" y="2438400"/>
            <a:ext cx="1981200" cy="838200"/>
          </a:xfrm>
          <a:prstGeom prst="wedgeRoundRectCallout">
            <a:avLst>
              <a:gd name="adj1" fmla="val 86412"/>
              <a:gd name="adj2" fmla="val 4084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>
              <a:defRPr/>
            </a:pPr>
            <a:r>
              <a:rPr lang="en-US" dirty="0" smtClean="0"/>
              <a:t>Enter Description</a:t>
            </a:r>
            <a:endParaRPr lang="en-US" dirty="0"/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4343400" y="4572000"/>
            <a:ext cx="2438400" cy="762000"/>
          </a:xfrm>
          <a:prstGeom prst="wedgeRoundRectCallout">
            <a:avLst>
              <a:gd name="adj1" fmla="val 33569"/>
              <a:gd name="adj2" fmla="val -8879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Icon to Select document from local computer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30291" y="3313"/>
            <a:ext cx="12382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9571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68" r="6833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477000" y="2590800"/>
            <a:ext cx="2057400" cy="609600"/>
          </a:xfrm>
          <a:prstGeom prst="wedgeRoundRectCallout">
            <a:avLst>
              <a:gd name="adj1" fmla="val -81531"/>
              <a:gd name="adj2" fmla="val -836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Select BOQ from local computer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5257800" y="5257800"/>
            <a:ext cx="1219200" cy="457200"/>
          </a:xfrm>
          <a:prstGeom prst="wedgeRoundRectCallout">
            <a:avLst>
              <a:gd name="adj1" fmla="val -19051"/>
              <a:gd name="adj2" fmla="val -11706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Open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75" y="23192"/>
            <a:ext cx="12382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9344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68" r="6833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4840356" y="4631636"/>
            <a:ext cx="2286000" cy="838200"/>
          </a:xfrm>
          <a:prstGeom prst="wedgeRoundRectCallout">
            <a:avLst>
              <a:gd name="adj1" fmla="val 32366"/>
              <a:gd name="adj2" fmla="val -9275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Icon to digitally sign the document using DSC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75" y="13256"/>
            <a:ext cx="12382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874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-1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ular Callout 8"/>
          <p:cNvSpPr>
            <a:spLocks/>
          </p:cNvSpPr>
          <p:nvPr/>
        </p:nvSpPr>
        <p:spPr>
          <a:xfrm>
            <a:off x="4800600" y="838200"/>
            <a:ext cx="1676400" cy="927100"/>
          </a:xfrm>
          <a:prstGeom prst="wedgeRoundRectCallout">
            <a:avLst>
              <a:gd name="adj1" fmla="val 15122"/>
              <a:gd name="adj2" fmla="val 7680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Add Cover Details</a:t>
            </a:r>
            <a:r>
              <a:rPr lang="en-IN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ounded Rectangular Callout 7"/>
          <p:cNvSpPr>
            <a:spLocks/>
          </p:cNvSpPr>
          <p:nvPr/>
        </p:nvSpPr>
        <p:spPr>
          <a:xfrm>
            <a:off x="6705600" y="838200"/>
            <a:ext cx="1676400" cy="927100"/>
          </a:xfrm>
          <a:prstGeom prst="wedgeRoundRectCallout">
            <a:avLst>
              <a:gd name="adj1" fmla="val 15122"/>
              <a:gd name="adj2" fmla="val 7680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Upload NIT document</a:t>
            </a:r>
            <a:endParaRPr lang="en-US" b="1" dirty="0"/>
          </a:p>
        </p:txBody>
      </p:sp>
      <p:sp>
        <p:nvSpPr>
          <p:cNvPr id="11" name="Rounded Rectangular Callout 10"/>
          <p:cNvSpPr>
            <a:spLocks/>
          </p:cNvSpPr>
          <p:nvPr/>
        </p:nvSpPr>
        <p:spPr>
          <a:xfrm>
            <a:off x="2209800" y="2362200"/>
            <a:ext cx="1676400" cy="927100"/>
          </a:xfrm>
          <a:prstGeom prst="wedgeRoundRectCallout">
            <a:avLst>
              <a:gd name="adj1" fmla="val 17494"/>
              <a:gd name="adj2" fmla="val -6613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Enter Basic Details</a:t>
            </a:r>
            <a:r>
              <a:rPr lang="en-IN" b="1" dirty="0" smtClean="0"/>
              <a:t>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68" r="6833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2619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68" t="10930" r="6833" b="5161"/>
          <a:stretch/>
        </p:blipFill>
        <p:spPr bwMode="auto">
          <a:xfrm>
            <a:off x="0" y="23191"/>
            <a:ext cx="9144000" cy="684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3657600" y="3733800"/>
            <a:ext cx="1143000" cy="692424"/>
          </a:xfrm>
          <a:prstGeom prst="wedgeRoundRectCallout">
            <a:avLst>
              <a:gd name="adj1" fmla="val 32366"/>
              <a:gd name="adj2" fmla="val -9275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Ok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117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68" t="11093" r="6833" b="4916"/>
          <a:stretch/>
        </p:blipFill>
        <p:spPr bwMode="auto">
          <a:xfrm>
            <a:off x="0" y="0"/>
            <a:ext cx="9144000" cy="6848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7162800" y="4843670"/>
            <a:ext cx="1676400" cy="609600"/>
          </a:xfrm>
          <a:prstGeom prst="wedgeRoundRectCallout">
            <a:avLst>
              <a:gd name="adj1" fmla="val 13236"/>
              <a:gd name="adj2" fmla="val 9064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Save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270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68" r="6833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029739" y="4724400"/>
            <a:ext cx="2057400" cy="609600"/>
          </a:xfrm>
          <a:prstGeom prst="wedgeRoundRectCallout">
            <a:avLst>
              <a:gd name="adj1" fmla="val 19721"/>
              <a:gd name="adj2" fmla="val -8879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Click on Upload Button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0674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963478" y="2362200"/>
            <a:ext cx="2286000" cy="609600"/>
          </a:xfrm>
          <a:prstGeom prst="wedgeRoundRectCallout">
            <a:avLst>
              <a:gd name="adj1" fmla="val -57489"/>
              <a:gd name="adj2" fmla="val 6218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Select Document Type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68" r="6833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920408" y="2438400"/>
            <a:ext cx="1712843" cy="838200"/>
          </a:xfrm>
          <a:prstGeom prst="wedgeRoundRectCallout">
            <a:avLst>
              <a:gd name="adj1" fmla="val -60967"/>
              <a:gd name="adj2" fmla="val 1633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Fill Document Description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75" y="0"/>
            <a:ext cx="12382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8689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68" r="6833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7010400" y="2504661"/>
            <a:ext cx="1905000" cy="911639"/>
          </a:xfrm>
          <a:prstGeom prst="wedgeRoundRectCallout">
            <a:avLst>
              <a:gd name="adj1" fmla="val -143340"/>
              <a:gd name="adj2" fmla="val 4294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Select document from local computer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4648200" y="5257800"/>
            <a:ext cx="2057400" cy="609600"/>
          </a:xfrm>
          <a:prstGeom prst="wedgeRoundRectCallout">
            <a:avLst>
              <a:gd name="adj1" fmla="val -6168"/>
              <a:gd name="adj2" fmla="val -11706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Open Button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75" y="0"/>
            <a:ext cx="12382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2474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68" r="6833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876800" y="4578626"/>
            <a:ext cx="2286000" cy="838200"/>
          </a:xfrm>
          <a:prstGeom prst="wedgeRoundRectCallout">
            <a:avLst>
              <a:gd name="adj1" fmla="val 32366"/>
              <a:gd name="adj2" fmla="val -9275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Icon to digitally sign the document using DSC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75" y="0"/>
            <a:ext cx="12382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8485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/>
          <p:cNvPicPr>
            <a:picLocks noChangeArrowheads="1"/>
          </p:cNvPicPr>
          <p:nvPr/>
        </p:nvPicPr>
        <p:blipFill rotWithShape="1">
          <a:blip r:embed="rId2" cstate="print"/>
          <a:srcRect l="3416" r="4880" b="5400"/>
          <a:stretch/>
        </p:blipFill>
        <p:spPr bwMode="auto">
          <a:xfrm>
            <a:off x="0" y="9939"/>
            <a:ext cx="9144000" cy="6848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3505199" y="4298676"/>
            <a:ext cx="1533937" cy="578124"/>
          </a:xfrm>
          <a:prstGeom prst="wedgeRoundRectCallout">
            <a:avLst>
              <a:gd name="adj1" fmla="val 24591"/>
              <a:gd name="adj2" fmla="val -9275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Ok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7315200" y="2578100"/>
            <a:ext cx="1676400" cy="1155700"/>
          </a:xfrm>
          <a:prstGeom prst="wedgeRoundRectCallout">
            <a:avLst>
              <a:gd name="adj1" fmla="val -62348"/>
              <a:gd name="adj2" fmla="val -3327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85000" lnSpcReduction="10000"/>
          </a:bodyPr>
          <a:lstStyle/>
          <a:p>
            <a:pPr algn="ctr"/>
            <a:r>
              <a:rPr lang="en-US" dirty="0">
                <a:latin typeface="Times New Roman" pitchFamily="18" charset="0"/>
                <a:cs typeface="Times New Roman" pitchFamily="18" charset="0"/>
              </a:rPr>
              <a:t>Fill Tender Reference Number (</a:t>
            </a:r>
            <a:r>
              <a:rPr lang="en-IN" b="1" dirty="0"/>
              <a:t>Can be the file number)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7162800" y="4724400"/>
            <a:ext cx="1676400" cy="609600"/>
          </a:xfrm>
          <a:prstGeom prst="wedgeRoundRectCallout">
            <a:avLst>
              <a:gd name="adj1" fmla="val 13236"/>
              <a:gd name="adj2" fmla="val 9064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Save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68" r="6833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75" y="0"/>
            <a:ext cx="12382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6096000" y="5347252"/>
            <a:ext cx="2057400" cy="609600"/>
          </a:xfrm>
          <a:prstGeom prst="wedgeRoundRectCallout">
            <a:avLst>
              <a:gd name="adj1" fmla="val 19721"/>
              <a:gd name="adj2" fmla="val -8879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Click on Upload Button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449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5963478" y="2362200"/>
            <a:ext cx="2286000" cy="609600"/>
          </a:xfrm>
          <a:prstGeom prst="wedgeRoundRectCallout">
            <a:avLst>
              <a:gd name="adj1" fmla="val -57489"/>
              <a:gd name="adj2" fmla="val 6218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Select Document Type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5963478" y="2362200"/>
            <a:ext cx="1656522" cy="609600"/>
          </a:xfrm>
          <a:prstGeom prst="wedgeRoundRectCallout">
            <a:avLst>
              <a:gd name="adj1" fmla="val -57489"/>
              <a:gd name="adj2" fmla="val 6218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Fill Document Description 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552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705600" y="2590800"/>
            <a:ext cx="2057400" cy="609600"/>
          </a:xfrm>
          <a:prstGeom prst="wedgeRoundRectCallout">
            <a:avLst>
              <a:gd name="adj1" fmla="val -59630"/>
              <a:gd name="adj2" fmla="val 902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Select document from local computer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800600" y="4750906"/>
            <a:ext cx="2286000" cy="838200"/>
          </a:xfrm>
          <a:prstGeom prst="wedgeRoundRectCallout">
            <a:avLst>
              <a:gd name="adj1" fmla="val 32366"/>
              <a:gd name="adj2" fmla="val -9275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Icon to digitally sign the document using DSC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/>
          <p:cNvPicPr>
            <a:picLocks noChangeArrowheads="1"/>
          </p:cNvPicPr>
          <p:nvPr/>
        </p:nvPicPr>
        <p:blipFill rotWithShape="1">
          <a:blip r:embed="rId2" cstate="print"/>
          <a:srcRect l="3416" r="4880" b="5355"/>
          <a:stretch/>
        </p:blipFill>
        <p:spPr bwMode="auto">
          <a:xfrm>
            <a:off x="0" y="6626"/>
            <a:ext cx="9144000" cy="6851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3619500" y="4267200"/>
            <a:ext cx="2057400" cy="609600"/>
          </a:xfrm>
          <a:prstGeom prst="wedgeRoundRectCallout">
            <a:avLst>
              <a:gd name="adj1" fmla="val -6168"/>
              <a:gd name="adj2" fmla="val -11706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Open Button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ular Callout 2"/>
          <p:cNvSpPr>
            <a:spLocks/>
          </p:cNvSpPr>
          <p:nvPr/>
        </p:nvSpPr>
        <p:spPr>
          <a:xfrm>
            <a:off x="7315200" y="4648200"/>
            <a:ext cx="1467678" cy="609600"/>
          </a:xfrm>
          <a:prstGeom prst="wedgeRoundRectCallout">
            <a:avLst>
              <a:gd name="adj1" fmla="val 17455"/>
              <a:gd name="adj2" fmla="val 9914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Save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324600" y="2209800"/>
            <a:ext cx="1696278" cy="609600"/>
          </a:xfrm>
          <a:prstGeom prst="wedgeRoundRectCallout">
            <a:avLst>
              <a:gd name="adj1" fmla="val -8565"/>
              <a:gd name="adj2" fmla="val 19045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to verify document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2286000" y="3581400"/>
            <a:ext cx="1676400" cy="762000"/>
          </a:xfrm>
          <a:prstGeom prst="wedgeRoundRectCallout">
            <a:avLst>
              <a:gd name="adj1" fmla="val 77032"/>
              <a:gd name="adj2" fmla="val 3546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checkbox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7239000" y="4495800"/>
            <a:ext cx="1676400" cy="762000"/>
          </a:xfrm>
          <a:prstGeom prst="wedgeRoundRectCallout">
            <a:avLst>
              <a:gd name="adj1" fmla="val 13791"/>
              <a:gd name="adj2" fmla="val 9285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Save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929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7391400" y="3505200"/>
            <a:ext cx="1030357" cy="838200"/>
          </a:xfrm>
          <a:prstGeom prst="wedgeRoundRectCallout">
            <a:avLst>
              <a:gd name="adj1" fmla="val -76578"/>
              <a:gd name="adj2" fmla="val -3414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r>
              <a:rPr lang="en-IN" dirty="0"/>
              <a:t>Select Tender type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553200" y="2362200"/>
            <a:ext cx="1696278" cy="609600"/>
          </a:xfrm>
          <a:prstGeom prst="wedgeRoundRectCallout">
            <a:avLst>
              <a:gd name="adj1" fmla="val -1534"/>
              <a:gd name="adj2" fmla="val 19479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Status Change to Verified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4572000" y="3144631"/>
            <a:ext cx="1696278" cy="609600"/>
          </a:xfrm>
          <a:prstGeom prst="wedgeRoundRectCallout">
            <a:avLst>
              <a:gd name="adj1" fmla="val 96122"/>
              <a:gd name="adj2" fmla="val 15566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to verify document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934200" y="4353339"/>
            <a:ext cx="1676400" cy="762000"/>
          </a:xfrm>
          <a:prstGeom prst="wedgeRoundRectCallout">
            <a:avLst>
              <a:gd name="adj1" fmla="val -8344"/>
              <a:gd name="adj2" fmla="val 10503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here to check the BOQ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486400" y="1752600"/>
            <a:ext cx="1676400" cy="762000"/>
          </a:xfrm>
          <a:prstGeom prst="wedgeRoundRectCallout">
            <a:avLst>
              <a:gd name="adj1" fmla="val -75537"/>
              <a:gd name="adj2" fmla="val 6676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85000" lnSpcReduction="1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Confirm Message of Compile BOQ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6629400" y="4393096"/>
            <a:ext cx="1676400" cy="762000"/>
          </a:xfrm>
          <a:prstGeom prst="wedgeRoundRectCallout">
            <a:avLst>
              <a:gd name="adj1" fmla="val -102415"/>
              <a:gd name="adj2" fmla="val 1285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85000" lnSpcReduction="1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here to view the document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18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324600" y="4953000"/>
            <a:ext cx="1676400" cy="762000"/>
          </a:xfrm>
          <a:prstGeom prst="wedgeRoundRectCallout">
            <a:avLst>
              <a:gd name="adj1" fmla="val 4305"/>
              <a:gd name="adj2" fmla="val 15372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Save the file on local computer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522" b="5158"/>
          <a:stretch/>
        </p:blipFill>
        <p:spPr bwMode="auto">
          <a:xfrm>
            <a:off x="13648" y="1"/>
            <a:ext cx="913035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7642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731" b="5256"/>
          <a:stretch/>
        </p:blipFill>
        <p:spPr bwMode="auto">
          <a:xfrm>
            <a:off x="0" y="2274"/>
            <a:ext cx="9144000" cy="68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10115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2173357" y="4876800"/>
            <a:ext cx="1676400" cy="762000"/>
          </a:xfrm>
          <a:prstGeom prst="wedgeRoundRectCallout">
            <a:avLst>
              <a:gd name="adj1" fmla="val 80983"/>
              <a:gd name="adj2" fmla="val -3584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85000" lnSpcReduction="1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Check to confirm verification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7543800" y="5257800"/>
            <a:ext cx="1295400" cy="533400"/>
          </a:xfrm>
          <a:prstGeom prst="wedgeRoundRectCallout">
            <a:avLst>
              <a:gd name="adj1" fmla="val 5840"/>
              <a:gd name="adj2" fmla="val 11968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Click on Save Button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2667000" y="5791200"/>
            <a:ext cx="1676400" cy="762000"/>
          </a:xfrm>
          <a:prstGeom prst="wedgeRoundRectCallout">
            <a:avLst>
              <a:gd name="adj1" fmla="val 8257"/>
              <a:gd name="adj2" fmla="val -17671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85000" lnSpcReduction="1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List of documents uploaded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7391400" y="2514600"/>
            <a:ext cx="1676400" cy="762000"/>
          </a:xfrm>
          <a:prstGeom prst="wedgeRoundRectCallout">
            <a:avLst>
              <a:gd name="adj1" fmla="val -47868"/>
              <a:gd name="adj2" fmla="val 18503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Status changed to verified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ounded Rectangular Callout 5"/>
          <p:cNvSpPr>
            <a:spLocks/>
          </p:cNvSpPr>
          <p:nvPr/>
        </p:nvSpPr>
        <p:spPr>
          <a:xfrm>
            <a:off x="5181600" y="2770257"/>
            <a:ext cx="1696278" cy="609600"/>
          </a:xfrm>
          <a:prstGeom prst="wedgeRoundRectCallout">
            <a:avLst>
              <a:gd name="adj1" fmla="val 58622"/>
              <a:gd name="adj2" fmla="val 25132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to verify document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2286000" y="3581400"/>
            <a:ext cx="1676400" cy="762000"/>
          </a:xfrm>
          <a:prstGeom prst="wedgeRoundRectCallout">
            <a:avLst>
              <a:gd name="adj1" fmla="val 77032"/>
              <a:gd name="adj2" fmla="val 3546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checkbox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7239000" y="4495800"/>
            <a:ext cx="1676400" cy="762000"/>
          </a:xfrm>
          <a:prstGeom prst="wedgeRoundRectCallout">
            <a:avLst>
              <a:gd name="adj1" fmla="val 13791"/>
              <a:gd name="adj2" fmla="val 9285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Save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7543800" y="3531706"/>
            <a:ext cx="1600200" cy="762000"/>
          </a:xfrm>
          <a:prstGeom prst="wedgeRoundRectCallout">
            <a:avLst>
              <a:gd name="adj1" fmla="val -54984"/>
              <a:gd name="adj2" fmla="val 6502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Status changed to verified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ounded Rectangular Callout 5"/>
          <p:cNvSpPr>
            <a:spLocks/>
          </p:cNvSpPr>
          <p:nvPr/>
        </p:nvSpPr>
        <p:spPr>
          <a:xfrm>
            <a:off x="5410200" y="5121965"/>
            <a:ext cx="1696278" cy="457200"/>
          </a:xfrm>
          <a:prstGeom prst="wedgeRoundRectCallout">
            <a:avLst>
              <a:gd name="adj1" fmla="val 39091"/>
              <a:gd name="adj2" fmla="val -7911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to verify document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491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-1" y="-1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7467600" y="4306957"/>
            <a:ext cx="1676400" cy="838200"/>
          </a:xfrm>
          <a:prstGeom prst="wedgeRoundRectCallout">
            <a:avLst>
              <a:gd name="adj1" fmla="val -71834"/>
              <a:gd name="adj2" fmla="val -726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>
                <a:latin typeface="Times New Roman" pitchFamily="18" charset="0"/>
                <a:cs typeface="Times New Roman" pitchFamily="18" charset="0"/>
              </a:rPr>
              <a:t>Select Form of Contract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743700" y="5257800"/>
            <a:ext cx="2171700" cy="762000"/>
          </a:xfrm>
          <a:prstGeom prst="wedgeRoundRectCallout">
            <a:avLst>
              <a:gd name="adj1" fmla="val -25163"/>
              <a:gd name="adj2" fmla="val 10524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Save file to the local computer 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5810250" y="3124200"/>
            <a:ext cx="2171700" cy="762000"/>
          </a:xfrm>
          <a:prstGeom prst="wedgeRoundRectCallout">
            <a:avLst>
              <a:gd name="adj1" fmla="val -34316"/>
              <a:gd name="adj2" fmla="val 10176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here to view the file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065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7696200" y="4724400"/>
            <a:ext cx="1447800" cy="451366"/>
          </a:xfrm>
          <a:prstGeom prst="wedgeRoundRectCallout">
            <a:avLst>
              <a:gd name="adj1" fmla="val -11256"/>
              <a:gd name="adj2" fmla="val 12165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/>
          </a:bodyPr>
          <a:lstStyle/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Save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2362200" y="3416300"/>
            <a:ext cx="1676400" cy="451366"/>
          </a:xfrm>
          <a:prstGeom prst="wedgeRoundRectCallout">
            <a:avLst>
              <a:gd name="adj1" fmla="val 73828"/>
              <a:gd name="adj2" fmla="val 13633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/>
          </a:bodyPr>
          <a:lstStyle/>
          <a:p>
            <a:pPr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checkbox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369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953000" y="4953000"/>
            <a:ext cx="1676400" cy="593035"/>
          </a:xfrm>
          <a:prstGeom prst="wedgeRoundRectCallout">
            <a:avLst>
              <a:gd name="adj1" fmla="val 75451"/>
              <a:gd name="adj2" fmla="val -5615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Status changed to verified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en-US" b="1" dirty="0"/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2514600" y="5867400"/>
            <a:ext cx="5334000" cy="6858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Documents that are stored in the </a:t>
            </a:r>
            <a:r>
              <a:rPr lang="en-US" sz="1600" b="1" dirty="0" smtClean="0"/>
              <a:t>Bidder Storage Space (OID) </a:t>
            </a:r>
            <a:r>
              <a:rPr lang="en-US" sz="1600" b="1" dirty="0" smtClean="0"/>
              <a:t>can be obtaine</a:t>
            </a:r>
            <a:r>
              <a:rPr lang="en-US" sz="1600" b="1" dirty="0" smtClean="0"/>
              <a:t>d as part of cover contents by selecting those documents.</a:t>
            </a:r>
            <a:endParaRPr lang="en-US" sz="2400" b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715000" y="5867400"/>
            <a:ext cx="1676400" cy="762000"/>
          </a:xfrm>
          <a:prstGeom prst="wedgeRoundRectCallout">
            <a:avLst>
              <a:gd name="adj1" fmla="val 84317"/>
              <a:gd name="adj2" fmla="val -1331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Next Button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6324600" y="5257800"/>
            <a:ext cx="1696278" cy="533400"/>
          </a:xfrm>
          <a:prstGeom prst="wedgeRoundRectCallout">
            <a:avLst>
              <a:gd name="adj1" fmla="val 49247"/>
              <a:gd name="adj2" fmla="val -6172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to Select OID document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715000" y="3962400"/>
            <a:ext cx="1696278" cy="533400"/>
          </a:xfrm>
          <a:prstGeom prst="wedgeRoundRectCallout">
            <a:avLst>
              <a:gd name="adj1" fmla="val 73050"/>
              <a:gd name="adj2" fmla="val -829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To edit cover details, clic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k here</a:t>
            </a:r>
            <a:endParaRPr lang="en-IN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715000" y="2743200"/>
            <a:ext cx="1696278" cy="533400"/>
          </a:xfrm>
          <a:prstGeom prst="wedgeRoundRectCallout">
            <a:avLst>
              <a:gd name="adj1" fmla="val 73050"/>
              <a:gd name="adj2" fmla="val -829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To edit NIT details, clic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k here</a:t>
            </a:r>
            <a:endParaRPr lang="en-IN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4038600" y="5715000"/>
            <a:ext cx="1696278" cy="533400"/>
          </a:xfrm>
          <a:prstGeom prst="wedgeRoundRectCallout">
            <a:avLst>
              <a:gd name="adj1" fmla="val 80051"/>
              <a:gd name="adj2" fmla="val -14187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To edit Item/Work details, clic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k here</a:t>
            </a:r>
            <a:endParaRPr lang="en-IN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1225826" y="3657600"/>
            <a:ext cx="1676400" cy="762000"/>
          </a:xfrm>
          <a:prstGeom prst="wedgeRoundRectCallout">
            <a:avLst>
              <a:gd name="adj1" fmla="val -54984"/>
              <a:gd name="adj2" fmla="val -10192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Publish Tender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7017026" y="2733260"/>
            <a:ext cx="1898374" cy="762000"/>
          </a:xfrm>
          <a:prstGeom prst="wedgeRoundRectCallout">
            <a:avLst>
              <a:gd name="adj1" fmla="val -79320"/>
              <a:gd name="adj2" fmla="val 1438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System Generated Tender ID</a:t>
            </a:r>
            <a:endParaRPr lang="en-IN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2763078" y="1828800"/>
            <a:ext cx="4876800" cy="457200"/>
          </a:xfrm>
          <a:prstGeom prst="wedgeRoundRectCallout">
            <a:avLst>
              <a:gd name="adj1" fmla="val -10688"/>
              <a:gd name="adj2" fmla="val 21615"/>
              <a:gd name="adj3" fmla="val 16667"/>
            </a:avLst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NOTE:- </a:t>
            </a:r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Please save Tender ID for future Reference</a:t>
            </a:r>
            <a:endParaRPr lang="en-IN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4495800" y="5486400"/>
            <a:ext cx="3048000" cy="762000"/>
          </a:xfrm>
          <a:prstGeom prst="wedgeRoundRectCallout">
            <a:avLst>
              <a:gd name="adj1" fmla="val 58059"/>
              <a:gd name="adj2" fmla="val -12453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this icon to view the tender details/Publish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209800" y="4800600"/>
            <a:ext cx="6248400" cy="16764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IN" sz="1600" b="1" dirty="0">
              <a:latin typeface="+mn-lt"/>
              <a:cs typeface="+mn-cs"/>
            </a:endParaRPr>
          </a:p>
          <a:p>
            <a:pPr>
              <a:defRPr/>
            </a:pPr>
            <a:r>
              <a:rPr lang="en-IN" sz="1600" b="1" dirty="0">
                <a:latin typeface="+mn-lt"/>
                <a:cs typeface="+mn-cs"/>
              </a:rPr>
              <a:t>Number of </a:t>
            </a:r>
            <a:r>
              <a:rPr lang="en-IN" sz="1600" b="1" dirty="0" smtClean="0">
                <a:latin typeface="+mn-lt"/>
                <a:cs typeface="+mn-cs"/>
              </a:rPr>
              <a:t>covers</a:t>
            </a:r>
            <a:r>
              <a:rPr lang="en-IN" sz="1600" b="1" dirty="0"/>
              <a:t> Department desires to get bid document from the Bidder</a:t>
            </a:r>
            <a:r>
              <a:rPr lang="en-IN" sz="1600" b="1" dirty="0" smtClean="0">
                <a:latin typeface="+mn-lt"/>
                <a:cs typeface="+mn-cs"/>
              </a:rPr>
              <a:t>. </a:t>
            </a:r>
            <a:r>
              <a:rPr lang="en-IN" sz="1600" b="1" dirty="0">
                <a:latin typeface="+mn-lt"/>
                <a:cs typeface="+mn-cs"/>
              </a:rPr>
              <a:t>It could be done in the following ways: </a:t>
            </a:r>
            <a:endParaRPr lang="en-IN" sz="1600" b="1" dirty="0" smtClean="0">
              <a:latin typeface="+mn-lt"/>
              <a:cs typeface="+mn-cs"/>
            </a:endParaRPr>
          </a:p>
          <a:p>
            <a:pPr>
              <a:defRPr/>
            </a:pPr>
            <a:endParaRPr lang="en-US" sz="1600" b="1" dirty="0">
              <a:latin typeface="+mn-lt"/>
              <a:cs typeface="+mn-cs"/>
            </a:endParaRPr>
          </a:p>
          <a:p>
            <a:pPr>
              <a:defRPr/>
            </a:pPr>
            <a:r>
              <a:rPr lang="en-IN" sz="1600" b="1" dirty="0" smtClean="0">
                <a:latin typeface="+mn-lt"/>
                <a:cs typeface="+mn-cs"/>
              </a:rPr>
              <a:t>1 --  </a:t>
            </a:r>
            <a:r>
              <a:rPr lang="en-IN" sz="1500" b="1" dirty="0" smtClean="0">
                <a:latin typeface="+mn-lt"/>
                <a:cs typeface="+mn-cs"/>
              </a:rPr>
              <a:t>(fee </a:t>
            </a:r>
            <a:r>
              <a:rPr lang="en-IN" sz="1500" b="1" dirty="0">
                <a:latin typeface="+mn-lt"/>
                <a:cs typeface="+mn-cs"/>
              </a:rPr>
              <a:t>+ pre qualification + technical bid + financial bid) </a:t>
            </a:r>
            <a:endParaRPr lang="en-US" sz="1500" b="1" dirty="0">
              <a:latin typeface="+mn-lt"/>
              <a:cs typeface="+mn-cs"/>
            </a:endParaRPr>
          </a:p>
          <a:p>
            <a:pPr>
              <a:defRPr/>
            </a:pPr>
            <a:r>
              <a:rPr lang="en-IN" sz="1600" b="1" dirty="0" smtClean="0">
                <a:latin typeface="+mn-lt"/>
                <a:cs typeface="+mn-cs"/>
              </a:rPr>
              <a:t>2 --  </a:t>
            </a:r>
            <a:r>
              <a:rPr lang="en-IN" sz="1500" b="1" dirty="0" smtClean="0">
                <a:solidFill>
                  <a:srgbClr val="7030A0"/>
                </a:solidFill>
                <a:latin typeface="+mn-lt"/>
                <a:cs typeface="+mn-cs"/>
              </a:rPr>
              <a:t>(fee </a:t>
            </a:r>
            <a:r>
              <a:rPr lang="en-IN" sz="1500" b="1" dirty="0">
                <a:solidFill>
                  <a:srgbClr val="7030A0"/>
                </a:solidFill>
                <a:latin typeface="+mn-lt"/>
                <a:cs typeface="+mn-cs"/>
              </a:rPr>
              <a:t>+ pre qualification + technical bid)</a:t>
            </a:r>
            <a:r>
              <a:rPr lang="en-IN" sz="1500" b="1" dirty="0">
                <a:latin typeface="+mn-lt"/>
                <a:cs typeface="+mn-cs"/>
              </a:rPr>
              <a:t> /</a:t>
            </a:r>
            <a:r>
              <a:rPr lang="en-IN" sz="1500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en-IN" sz="1500" b="1" dirty="0">
                <a:solidFill>
                  <a:srgbClr val="C00000"/>
                </a:solidFill>
                <a:latin typeface="+mn-lt"/>
                <a:cs typeface="+mn-cs"/>
              </a:rPr>
              <a:t>(financial bid) </a:t>
            </a:r>
            <a:endParaRPr lang="en-US" sz="1500" b="1" dirty="0">
              <a:solidFill>
                <a:srgbClr val="C00000"/>
              </a:solidFill>
              <a:latin typeface="+mn-lt"/>
              <a:cs typeface="+mn-cs"/>
            </a:endParaRPr>
          </a:p>
          <a:p>
            <a:pPr>
              <a:defRPr/>
            </a:pPr>
            <a:r>
              <a:rPr lang="en-IN" sz="1600" b="1" dirty="0" smtClean="0">
                <a:latin typeface="+mn-lt"/>
                <a:cs typeface="+mn-cs"/>
              </a:rPr>
              <a:t>3</a:t>
            </a:r>
            <a:r>
              <a:rPr lang="en-IN" sz="1600" b="1" dirty="0"/>
              <a:t> </a:t>
            </a:r>
            <a:r>
              <a:rPr lang="en-IN" sz="1600" b="1" dirty="0" smtClean="0"/>
              <a:t>--  </a:t>
            </a:r>
            <a:r>
              <a:rPr lang="en-IN" sz="1500" b="1" dirty="0" smtClean="0">
                <a:solidFill>
                  <a:srgbClr val="0070C0"/>
                </a:solidFill>
                <a:latin typeface="+mn-lt"/>
                <a:cs typeface="+mn-cs"/>
              </a:rPr>
              <a:t>(fee</a:t>
            </a:r>
            <a:r>
              <a:rPr lang="en-IN" sz="1500" b="1" dirty="0">
                <a:solidFill>
                  <a:srgbClr val="0070C0"/>
                </a:solidFill>
                <a:latin typeface="+mn-lt"/>
                <a:cs typeface="+mn-cs"/>
              </a:rPr>
              <a:t>) </a:t>
            </a:r>
            <a:r>
              <a:rPr lang="en-IN" sz="1500" b="1" dirty="0">
                <a:latin typeface="+mn-lt"/>
                <a:cs typeface="+mn-cs"/>
              </a:rPr>
              <a:t>/ </a:t>
            </a:r>
            <a:r>
              <a:rPr lang="en-IN" sz="1500" b="1" dirty="0">
                <a:solidFill>
                  <a:srgbClr val="7030A0"/>
                </a:solidFill>
                <a:latin typeface="+mn-lt"/>
                <a:cs typeface="+mn-cs"/>
              </a:rPr>
              <a:t>(pre qualification + technical bid) </a:t>
            </a:r>
            <a:r>
              <a:rPr lang="en-IN" sz="1500" b="1" dirty="0">
                <a:latin typeface="+mn-lt"/>
                <a:cs typeface="+mn-cs"/>
              </a:rPr>
              <a:t>/</a:t>
            </a:r>
            <a:r>
              <a:rPr lang="en-IN" sz="1500" b="1" dirty="0">
                <a:solidFill>
                  <a:srgbClr val="C00000"/>
                </a:solidFill>
                <a:latin typeface="+mn-lt"/>
                <a:cs typeface="+mn-cs"/>
              </a:rPr>
              <a:t> (financial bid)</a:t>
            </a:r>
            <a:r>
              <a:rPr lang="en-IN" sz="1500" b="1" dirty="0">
                <a:latin typeface="+mn-lt"/>
                <a:cs typeface="+mn-cs"/>
              </a:rPr>
              <a:t> </a:t>
            </a:r>
            <a:endParaRPr lang="en-US" sz="1500" b="1" dirty="0">
              <a:latin typeface="+mn-lt"/>
              <a:cs typeface="+mn-cs"/>
            </a:endParaRPr>
          </a:p>
          <a:p>
            <a:pPr>
              <a:defRPr/>
            </a:pPr>
            <a:r>
              <a:rPr lang="en-IN" sz="1600" b="1" dirty="0" smtClean="0">
                <a:latin typeface="+mn-lt"/>
                <a:cs typeface="+mn-cs"/>
              </a:rPr>
              <a:t>4 --  </a:t>
            </a:r>
            <a:r>
              <a:rPr lang="en-IN" sz="1500" b="1" dirty="0" smtClean="0">
                <a:solidFill>
                  <a:srgbClr val="0070C0"/>
                </a:solidFill>
              </a:rPr>
              <a:t>(fee</a:t>
            </a:r>
            <a:r>
              <a:rPr lang="en-IN" sz="1500" b="1" dirty="0">
                <a:solidFill>
                  <a:srgbClr val="0070C0"/>
                </a:solidFill>
              </a:rPr>
              <a:t>) </a:t>
            </a:r>
            <a:r>
              <a:rPr lang="en-IN" sz="1500" b="1" dirty="0"/>
              <a:t>/</a:t>
            </a:r>
            <a:r>
              <a:rPr lang="en-IN" sz="1500" b="1" dirty="0">
                <a:solidFill>
                  <a:srgbClr val="0070C0"/>
                </a:solidFill>
              </a:rPr>
              <a:t> </a:t>
            </a:r>
            <a:r>
              <a:rPr lang="en-IN" sz="1500" b="1" dirty="0">
                <a:solidFill>
                  <a:schemeClr val="accent6">
                    <a:lumMod val="50000"/>
                  </a:schemeClr>
                </a:solidFill>
              </a:rPr>
              <a:t>(pre qualification) </a:t>
            </a:r>
            <a:r>
              <a:rPr lang="en-IN" sz="1500" b="1" dirty="0"/>
              <a:t>/</a:t>
            </a:r>
            <a:r>
              <a:rPr lang="en-IN" sz="15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IN" sz="1500" b="1" dirty="0">
                <a:solidFill>
                  <a:srgbClr val="7030A0"/>
                </a:solidFill>
              </a:rPr>
              <a:t>(technical bid)</a:t>
            </a:r>
            <a:r>
              <a:rPr lang="en-IN" sz="15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IN" sz="1500" b="1" dirty="0"/>
              <a:t>/</a:t>
            </a:r>
            <a:r>
              <a:rPr lang="en-IN" sz="1500" b="1" dirty="0">
                <a:solidFill>
                  <a:srgbClr val="C00000"/>
                </a:solidFill>
              </a:rPr>
              <a:t> (financial bid) </a:t>
            </a:r>
            <a:endParaRPr lang="en-US" sz="1500" b="1" dirty="0">
              <a:solidFill>
                <a:srgbClr val="C00000"/>
              </a:solidFill>
            </a:endParaRPr>
          </a:p>
          <a:p>
            <a:pPr algn="ctr">
              <a:defRPr/>
            </a:pPr>
            <a:r>
              <a:rPr lang="en-US" sz="1600" b="1" dirty="0" smtClean="0">
                <a:latin typeface="+mn-lt"/>
                <a:cs typeface="+mn-cs"/>
              </a:rPr>
              <a:t> </a:t>
            </a:r>
            <a:endParaRPr lang="en-US" sz="1600" b="1" dirty="0">
              <a:latin typeface="+mn-lt"/>
              <a:cs typeface="+mn-cs"/>
            </a:endParaRPr>
          </a:p>
        </p:txBody>
      </p:sp>
      <p:sp>
        <p:nvSpPr>
          <p:cNvPr id="7" name="Rounded Rectangular Callout 6"/>
          <p:cNvSpPr>
            <a:spLocks/>
          </p:cNvSpPr>
          <p:nvPr/>
        </p:nvSpPr>
        <p:spPr>
          <a:xfrm>
            <a:off x="7315200" y="3581400"/>
            <a:ext cx="1242391" cy="838200"/>
          </a:xfrm>
          <a:prstGeom prst="wedgeRoundRectCallout">
            <a:avLst>
              <a:gd name="adj1" fmla="val -65511"/>
              <a:gd name="adj2" fmla="val -884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r>
              <a:rPr lang="en-IN" dirty="0"/>
              <a:t>Select No of Cover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1295400" y="2133600"/>
            <a:ext cx="1524000" cy="762000"/>
          </a:xfrm>
          <a:prstGeom prst="wedgeRoundRectCallout">
            <a:avLst>
              <a:gd name="adj1" fmla="val 99475"/>
              <a:gd name="adj2" fmla="val -1736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to view the documents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943600" y="4648200"/>
            <a:ext cx="2590800" cy="838200"/>
          </a:xfrm>
          <a:prstGeom prst="wedgeRoundRectCallout">
            <a:avLst>
              <a:gd name="adj1" fmla="val 9998"/>
              <a:gd name="adj2" fmla="val 9477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‘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Publish Tender’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Button to Publish the Tender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7543800" y="6248400"/>
            <a:ext cx="1447800" cy="609600"/>
          </a:xfrm>
          <a:prstGeom prst="wedgeRoundRectCallout">
            <a:avLst>
              <a:gd name="adj1" fmla="val 14349"/>
              <a:gd name="adj2" fmla="val -8040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to go Back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3352800" y="2604052"/>
            <a:ext cx="1676400" cy="762000"/>
          </a:xfrm>
          <a:prstGeom prst="wedgeRoundRectCallout">
            <a:avLst>
              <a:gd name="adj1" fmla="val -39040"/>
              <a:gd name="adj2" fmla="val -9823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Confirmation message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5867400" y="4191000"/>
            <a:ext cx="2087217" cy="762000"/>
          </a:xfrm>
          <a:prstGeom prst="wedgeRoundRectCallout">
            <a:avLst>
              <a:gd name="adj1" fmla="val 57907"/>
              <a:gd name="adj2" fmla="val 8089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view against corresponding tender 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ular Callout 4"/>
          <p:cNvSpPr>
            <a:spLocks/>
          </p:cNvSpPr>
          <p:nvPr/>
        </p:nvSpPr>
        <p:spPr>
          <a:xfrm>
            <a:off x="1981200" y="2544970"/>
            <a:ext cx="2590800" cy="871330"/>
          </a:xfrm>
          <a:prstGeom prst="wedgeRoundRectCallout">
            <a:avLst>
              <a:gd name="adj1" fmla="val -76447"/>
              <a:gd name="adj2" fmla="val 7105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‘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Published Tender’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Button to View published Tender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8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7391400" y="5638800"/>
            <a:ext cx="1447800" cy="609600"/>
          </a:xfrm>
          <a:prstGeom prst="wedgeRoundRectCallout">
            <a:avLst>
              <a:gd name="adj1" fmla="val 15264"/>
              <a:gd name="adj2" fmla="val 8263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to go Back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44000" cy="682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31"/>
          <p:cNvSpPr>
            <a:spLocks noChangeArrowheads="1"/>
          </p:cNvSpPr>
          <p:nvPr/>
        </p:nvSpPr>
        <p:spPr bwMode="auto">
          <a:xfrm>
            <a:off x="1943100" y="2667000"/>
            <a:ext cx="5257800" cy="16764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5" name="Rounded Rectangular Callout 4"/>
          <p:cNvSpPr>
            <a:spLocks/>
          </p:cNvSpPr>
          <p:nvPr/>
        </p:nvSpPr>
        <p:spPr>
          <a:xfrm>
            <a:off x="2590800" y="4839195"/>
            <a:ext cx="4343400" cy="762000"/>
          </a:xfrm>
          <a:prstGeom prst="wedgeRoundRectCallout">
            <a:avLst>
              <a:gd name="adj1" fmla="val -28214"/>
              <a:gd name="adj2" fmla="val -11388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Latest Active Tenders Scrolling on the Home Page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80895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7315200" y="3810000"/>
            <a:ext cx="1066800" cy="838200"/>
          </a:xfrm>
          <a:prstGeom prst="wedgeRoundRectCallout">
            <a:avLst>
              <a:gd name="adj1" fmla="val -67769"/>
              <a:gd name="adj2" fmla="val -1358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r>
              <a:rPr lang="en-IN" dirty="0"/>
              <a:t>Select Tender Category</a:t>
            </a:r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438400" y="5711687"/>
            <a:ext cx="5715000" cy="1000539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IN" sz="1600" b="1" dirty="0" smtClean="0"/>
          </a:p>
          <a:p>
            <a:pPr>
              <a:defRPr/>
            </a:pPr>
            <a:r>
              <a:rPr lang="en-IN" sz="1600" b="1" dirty="0" smtClean="0"/>
              <a:t>Tender </a:t>
            </a:r>
            <a:r>
              <a:rPr lang="en-IN" sz="1600" b="1" dirty="0"/>
              <a:t>category</a:t>
            </a:r>
            <a:r>
              <a:rPr lang="en-IN" sz="1600" dirty="0"/>
              <a:t>: </a:t>
            </a:r>
            <a:r>
              <a:rPr lang="en-IN" sz="1500" dirty="0"/>
              <a:t>Refers to type of category the tender falls in</a:t>
            </a:r>
            <a:endParaRPr lang="en-US" sz="1500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IN" sz="1600" dirty="0"/>
              <a:t>Goods - </a:t>
            </a:r>
            <a:r>
              <a:rPr lang="en-IN" sz="1500" dirty="0"/>
              <a:t>Any Tender pertaining to supply / purchase of Goods </a:t>
            </a:r>
            <a:endParaRPr lang="en-IN" sz="1500" dirty="0" smtClean="0"/>
          </a:p>
          <a:p>
            <a:pPr>
              <a:defRPr/>
            </a:pPr>
            <a:r>
              <a:rPr lang="en-IN" sz="1600" dirty="0" smtClean="0"/>
              <a:t>Services </a:t>
            </a:r>
            <a:r>
              <a:rPr lang="en-IN" sz="1500" dirty="0"/>
              <a:t>– Service oriented tenders  </a:t>
            </a:r>
            <a:endParaRPr lang="en-IN" sz="1500" dirty="0" smtClean="0"/>
          </a:p>
          <a:p>
            <a:pPr>
              <a:defRPr/>
            </a:pPr>
            <a:r>
              <a:rPr lang="en-IN" sz="1600" dirty="0" smtClean="0"/>
              <a:t>Works</a:t>
            </a:r>
            <a:r>
              <a:rPr lang="en-IN" sz="1500" dirty="0" smtClean="0"/>
              <a:t> </a:t>
            </a:r>
            <a:r>
              <a:rPr lang="en-IN" sz="1500" dirty="0"/>
              <a:t>– Relating to carrying out of various categories of work</a:t>
            </a:r>
            <a:r>
              <a:rPr lang="en-IN" sz="1600" dirty="0"/>
              <a:t>.</a:t>
            </a:r>
            <a:r>
              <a:rPr lang="en-IN" sz="1600" b="1" dirty="0" smtClean="0"/>
              <a:t>.</a:t>
            </a:r>
            <a:endParaRPr lang="en-US" sz="1600" b="1" dirty="0"/>
          </a:p>
          <a:p>
            <a:pPr>
              <a:defRPr/>
            </a:pPr>
            <a:endParaRPr lang="en-US" sz="1400" b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304800"/>
            <a:ext cx="8305800" cy="1195388"/>
          </a:xfrm>
          <a:ln>
            <a:solidFill>
              <a:schemeClr val="accent5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tx1"/>
                </a:solidFill>
                <a:cs typeface="Arial" pitchFamily="34" charset="0"/>
              </a:rPr>
              <a:t>END OF TENDER CREATION AND PUBLISHING</a:t>
            </a:r>
            <a:endParaRPr lang="en-US" sz="3200" b="1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547688" y="1700213"/>
            <a:ext cx="8139112" cy="4471987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b="1" dirty="0" smtClean="0"/>
              <a:t>Any </a:t>
            </a:r>
            <a:r>
              <a:rPr lang="en-US" sz="2800" b="1" dirty="0"/>
              <a:t>further queries can be clarified through… 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sz="2800" b="1" dirty="0">
                <a:solidFill>
                  <a:schemeClr val="tx1"/>
                </a:solidFill>
              </a:rPr>
              <a:t>Mail – cppp-nic@nic.in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sz="2800" b="1" dirty="0">
                <a:solidFill>
                  <a:schemeClr val="tx1"/>
                </a:solidFill>
              </a:rPr>
              <a:t>Phone – Toll Free 24 x 7 Help Desk </a:t>
            </a:r>
          </a:p>
          <a:p>
            <a:pPr marL="548640" lvl="1" indent="-274320">
              <a:buNone/>
              <a:defRPr/>
            </a:pPr>
            <a:r>
              <a:rPr lang="en-US" sz="2800" b="1" dirty="0">
                <a:solidFill>
                  <a:schemeClr val="tx1"/>
                </a:solidFill>
              </a:rPr>
              <a:t>	</a:t>
            </a:r>
            <a:r>
              <a:rPr lang="en-US" b="1" dirty="0" smtClean="0"/>
              <a:t>1800-3070-2232</a:t>
            </a:r>
            <a:endParaRPr lang="en-US" sz="2800" b="1" dirty="0">
              <a:solidFill>
                <a:schemeClr val="tx1"/>
              </a:solidFill>
            </a:endParaRPr>
          </a:p>
          <a:p>
            <a:pPr marL="548640" lvl="1" indent="-274320" algn="ctr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endParaRPr lang="en-US" sz="2800" b="1" dirty="0">
              <a:solidFill>
                <a:schemeClr val="tx1"/>
              </a:solidFill>
            </a:endParaRPr>
          </a:p>
          <a:p>
            <a:pPr marL="548640" lvl="1" indent="-274320"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b="1" dirty="0">
                <a:solidFill>
                  <a:schemeClr val="tx1"/>
                </a:solidFill>
              </a:rPr>
              <a:t>T H A N K      Y O U </a:t>
            </a:r>
          </a:p>
          <a:p>
            <a:pPr marL="0" indent="0" algn="ctr" eaLnBrk="1" fontAlgn="auto" hangingPunct="1">
              <a:spcAft>
                <a:spcPts val="0"/>
              </a:spcAft>
              <a:buFontTx/>
              <a:buNone/>
              <a:defRPr/>
            </a:pP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88068" name="Slide Number Placeholder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686800" y="6237288"/>
            <a:ext cx="457200" cy="44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D4496E1-51ED-4F11-A2A9-4C4C0FAB4D7D}" type="slidenum">
              <a:rPr lang="en-US"/>
              <a:pPr eaLnBrk="1" hangingPunct="1"/>
              <a:t>160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700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7315200" y="4028660"/>
            <a:ext cx="1171161" cy="838200"/>
          </a:xfrm>
          <a:prstGeom prst="wedgeRoundRectCallout">
            <a:avLst>
              <a:gd name="adj1" fmla="val -66301"/>
              <a:gd name="adj2" fmla="val -1042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85000" lnSpcReduction="10000"/>
          </a:bodyPr>
          <a:lstStyle/>
          <a:p>
            <a:r>
              <a:rPr lang="en-IN" dirty="0"/>
              <a:t>Select Account Type Head</a:t>
            </a:r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447800" y="5562601"/>
            <a:ext cx="7238999" cy="1149626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endParaRPr lang="en-IN" sz="1600" dirty="0" smtClean="0"/>
          </a:p>
          <a:p>
            <a:r>
              <a:rPr lang="en-IN" sz="1400" b="1" dirty="0" smtClean="0">
                <a:solidFill>
                  <a:srgbClr val="FF0000"/>
                </a:solidFill>
              </a:rPr>
              <a:t>NOTE:-</a:t>
            </a:r>
          </a:p>
          <a:p>
            <a:r>
              <a:rPr lang="en-IN" sz="1600" b="1" dirty="0" smtClean="0"/>
              <a:t>Account </a:t>
            </a:r>
            <a:r>
              <a:rPr lang="en-IN" sz="1600" b="1" dirty="0"/>
              <a:t>type head</a:t>
            </a:r>
            <a:r>
              <a:rPr lang="en-IN" sz="1600" dirty="0"/>
              <a:t>: </a:t>
            </a:r>
            <a:r>
              <a:rPr lang="en-IN" sz="1400" dirty="0"/>
              <a:t>Refers to the type of account head the tender falls in. It could be:</a:t>
            </a:r>
            <a:r>
              <a:rPr lang="en-IN" sz="1600" dirty="0"/>
              <a:t>  </a:t>
            </a:r>
            <a:endParaRPr lang="en-IN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IN" sz="1500" b="1" dirty="0" smtClean="0"/>
              <a:t>State </a:t>
            </a:r>
            <a:r>
              <a:rPr lang="en-IN" sz="1500" b="1" dirty="0"/>
              <a:t>Govt. Funded 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IN" sz="1500" b="1" dirty="0" smtClean="0"/>
              <a:t>Central </a:t>
            </a:r>
            <a:r>
              <a:rPr lang="en-IN" sz="1500" b="1" dirty="0"/>
              <a:t>Govt. Funded  </a:t>
            </a:r>
            <a:endParaRPr lang="en-IN" sz="1500" b="1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IN" sz="1500" b="1" dirty="0" smtClean="0"/>
              <a:t>Any </a:t>
            </a:r>
            <a:r>
              <a:rPr lang="en-IN" sz="1500" b="1" dirty="0"/>
              <a:t>Other head</a:t>
            </a:r>
          </a:p>
          <a:p>
            <a:pPr>
              <a:defRPr/>
            </a:pPr>
            <a:endParaRPr lang="en-US" sz="1400" b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828800" y="5638800"/>
            <a:ext cx="6985000" cy="8382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1400" b="1" dirty="0" smtClean="0">
                <a:solidFill>
                  <a:srgbClr val="FF0000"/>
                </a:solidFill>
                <a:latin typeface="+mn-lt"/>
                <a:cs typeface="+mn-cs"/>
              </a:rPr>
              <a:t>NOTE:-</a:t>
            </a:r>
            <a:endParaRPr lang="en-US" sz="14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>
              <a:defRPr/>
            </a:pPr>
            <a:r>
              <a:rPr lang="en-IN" b="1" dirty="0" smtClean="0">
                <a:latin typeface="+mn-lt"/>
                <a:cs typeface="+mn-cs"/>
              </a:rPr>
              <a:t>It is always suggested to Select 2 off 4 Bid Opener</a:t>
            </a:r>
          </a:p>
          <a:p>
            <a:pPr>
              <a:defRPr/>
            </a:pPr>
            <a:r>
              <a:rPr lang="en-IN" sz="1400" b="1" dirty="0" smtClean="0">
                <a:latin typeface="+mn-lt"/>
                <a:cs typeface="+mn-cs"/>
              </a:rPr>
              <a:t>2 </a:t>
            </a:r>
            <a:r>
              <a:rPr lang="en-IN" sz="1400" b="1" dirty="0">
                <a:latin typeface="+mn-lt"/>
                <a:cs typeface="+mn-cs"/>
              </a:rPr>
              <a:t>off 4: Four Bid Openers  to be configured and any two can </a:t>
            </a:r>
            <a:r>
              <a:rPr lang="en-IN" sz="1400" b="1" dirty="0" smtClean="0">
                <a:latin typeface="+mn-lt"/>
                <a:cs typeface="+mn-cs"/>
              </a:rPr>
              <a:t>decrypt the Bid.</a:t>
            </a:r>
            <a:endParaRPr lang="en-US" sz="1400" b="1" dirty="0">
              <a:latin typeface="+mn-lt"/>
              <a:cs typeface="+mn-cs"/>
            </a:endParaRPr>
          </a:p>
          <a:p>
            <a:pPr>
              <a:defRPr/>
            </a:pPr>
            <a:endParaRPr lang="en-US" sz="1400" b="1" dirty="0">
              <a:latin typeface="+mn-lt"/>
              <a:cs typeface="+mn-cs"/>
            </a:endParaRPr>
          </a:p>
        </p:txBody>
      </p:sp>
      <p:sp>
        <p:nvSpPr>
          <p:cNvPr id="6" name="Rounded Rectangular Callout 5"/>
          <p:cNvSpPr>
            <a:spLocks/>
          </p:cNvSpPr>
          <p:nvPr/>
        </p:nvSpPr>
        <p:spPr>
          <a:xfrm>
            <a:off x="7469809" y="4343400"/>
            <a:ext cx="1320800" cy="838200"/>
          </a:xfrm>
          <a:prstGeom prst="wedgeRoundRectCallout">
            <a:avLst>
              <a:gd name="adj1" fmla="val -74206"/>
              <a:gd name="adj2" fmla="val -2465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r>
              <a:rPr lang="en-IN" dirty="0"/>
              <a:t>Select No of Bid Opener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2286000" y="5334000"/>
            <a:ext cx="1676400" cy="838200"/>
          </a:xfrm>
          <a:prstGeom prst="wedgeRoundRectCallout">
            <a:avLst>
              <a:gd name="adj1" fmla="val 128166"/>
              <a:gd name="adj2" fmla="val -10528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>
              <a:defRPr/>
            </a:pPr>
            <a:r>
              <a:rPr lang="en-US" dirty="0"/>
              <a:t>Select </a:t>
            </a:r>
            <a:r>
              <a:rPr lang="en-US" dirty="0" smtClean="0"/>
              <a:t>Multicurrency for BOQ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8534400" cy="1687513"/>
          </a:xfrm>
        </p:spPr>
        <p:txBody>
          <a:bodyPr/>
          <a:lstStyle/>
          <a:p>
            <a:pPr eaLnBrk="1" hangingPunct="1"/>
            <a:r>
              <a:rPr lang="en-IN" sz="3600" b="1" smtClean="0"/>
              <a:t>Contents</a:t>
            </a:r>
            <a:r>
              <a:rPr lang="en-US" sz="3600" b="1" smtClean="0"/>
              <a:t/>
            </a:r>
            <a:br>
              <a:rPr lang="en-US" sz="3600" b="1" smtClean="0"/>
            </a:br>
            <a:r>
              <a:rPr lang="en-IN" sz="2900" b="1" smtClean="0"/>
              <a:t/>
            </a:r>
            <a:br>
              <a:rPr lang="en-IN" sz="2900" b="1" smtClean="0"/>
            </a:br>
            <a:endParaRPr lang="en-US" sz="2900" smtClean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79388" y="1557338"/>
            <a:ext cx="8812212" cy="48434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dirty="0" smtClean="0"/>
              <a:t> Login</a:t>
            </a:r>
            <a:r>
              <a:rPr lang="en-IN" dirty="0" smtClean="0"/>
              <a:t> 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IN" b="1" dirty="0" smtClean="0"/>
              <a:t>Getting </a:t>
            </a:r>
            <a:r>
              <a:rPr lang="en-IN" b="1" dirty="0"/>
              <a:t>Started</a:t>
            </a:r>
            <a:endParaRPr lang="en-US" dirty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IN" b="1" dirty="0" smtClean="0"/>
              <a:t>Tender Creation/Tender List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IN" b="1" dirty="0" smtClean="0"/>
              <a:t>Basic Details</a:t>
            </a:r>
            <a:endParaRPr lang="en-US" dirty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IN" b="1" dirty="0"/>
              <a:t>Cover Details</a:t>
            </a:r>
            <a:endParaRPr lang="en-US" dirty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IN" b="1" dirty="0"/>
              <a:t>NIT Document</a:t>
            </a:r>
            <a:endParaRPr lang="en-US" dirty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IN" b="1" dirty="0" smtClean="0"/>
              <a:t>Adding Work </a:t>
            </a:r>
            <a:r>
              <a:rPr lang="en-IN" b="1" dirty="0"/>
              <a:t>Item </a:t>
            </a:r>
            <a:r>
              <a:rPr lang="en-IN" b="1" dirty="0" smtClean="0"/>
              <a:t>Documents</a:t>
            </a:r>
            <a:endParaRPr lang="en-US" dirty="0"/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IN" b="1" dirty="0">
                <a:solidFill>
                  <a:schemeClr val="tx1"/>
                </a:solidFill>
              </a:rPr>
              <a:t>Work Item </a:t>
            </a:r>
            <a:r>
              <a:rPr lang="en-IN" b="1" dirty="0" smtClean="0">
                <a:solidFill>
                  <a:schemeClr val="tx1"/>
                </a:solidFill>
              </a:rPr>
              <a:t>Details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IN" b="1" dirty="0">
                <a:solidFill>
                  <a:schemeClr val="tx1"/>
                </a:solidFill>
              </a:rPr>
              <a:t>Fee Details</a:t>
            </a:r>
            <a:endParaRPr lang="en-US" dirty="0">
              <a:solidFill>
                <a:schemeClr val="tx1"/>
              </a:solidFill>
            </a:endParaRP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IN" b="1" dirty="0">
                <a:solidFill>
                  <a:schemeClr val="tx1"/>
                </a:solidFill>
              </a:rPr>
              <a:t>Critical Dates</a:t>
            </a:r>
            <a:endParaRPr lang="en-US" dirty="0">
              <a:solidFill>
                <a:schemeClr val="tx1"/>
              </a:solidFill>
            </a:endParaRP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IN" b="1" dirty="0">
                <a:solidFill>
                  <a:schemeClr val="tx1"/>
                </a:solidFill>
              </a:rPr>
              <a:t>Bid Opener Selection</a:t>
            </a:r>
            <a:endParaRPr lang="en-US" dirty="0">
              <a:solidFill>
                <a:schemeClr val="tx1"/>
              </a:solidFill>
            </a:endParaRP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IN" b="1" dirty="0">
                <a:solidFill>
                  <a:schemeClr val="tx1"/>
                </a:solidFill>
              </a:rPr>
              <a:t>Work Item </a:t>
            </a:r>
            <a:r>
              <a:rPr lang="en-IN" b="1" dirty="0" smtClean="0">
                <a:solidFill>
                  <a:schemeClr val="tx1"/>
                </a:solidFill>
              </a:rPr>
              <a:t>Documents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"/>
              <a:buChar char=""/>
              <a:defRPr/>
            </a:pPr>
            <a:r>
              <a:rPr lang="en-US" b="1" dirty="0" smtClean="0">
                <a:solidFill>
                  <a:schemeClr val="tx1"/>
                </a:solidFill>
              </a:rPr>
              <a:t>Other Important Documents</a:t>
            </a:r>
            <a:endParaRPr lang="en-IN" b="1" dirty="0" smtClean="0">
              <a:solidFill>
                <a:schemeClr val="tx1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IN" b="1" dirty="0"/>
              <a:t>PUBLISH TENDER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43195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762000" y="4724400"/>
            <a:ext cx="2819400" cy="1143000"/>
          </a:xfrm>
          <a:prstGeom prst="wedgeRoundRectCallout">
            <a:avLst>
              <a:gd name="adj1" fmla="val 62660"/>
              <a:gd name="adj2" fmla="val -7229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>
              <a:defRPr/>
            </a:pPr>
            <a:r>
              <a:rPr lang="en-US" dirty="0" smtClean="0"/>
              <a:t>Multi Currency for BOQ: Select Currency Type as </a:t>
            </a:r>
            <a:r>
              <a:rPr lang="en-US" dirty="0"/>
              <a:t>applicable in the Tender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en-US" b="1" dirty="0"/>
          </a:p>
        </p:txBody>
      </p:sp>
      <p:sp>
        <p:nvSpPr>
          <p:cNvPr id="5" name="Rounded Rectangular Callout 4"/>
          <p:cNvSpPr>
            <a:spLocks/>
          </p:cNvSpPr>
          <p:nvPr/>
        </p:nvSpPr>
        <p:spPr>
          <a:xfrm>
            <a:off x="7010400" y="2967334"/>
            <a:ext cx="1828800" cy="1071265"/>
          </a:xfrm>
          <a:prstGeom prst="wedgeRoundRectCallout">
            <a:avLst>
              <a:gd name="adj1" fmla="val -110569"/>
              <a:gd name="adj2" fmla="val 2883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>
              <a:defRPr/>
            </a:pPr>
            <a:r>
              <a:rPr lang="en-US" b="1" dirty="0" smtClean="0"/>
              <a:t>Optional:</a:t>
            </a:r>
            <a:r>
              <a:rPr lang="en-US" dirty="0" smtClean="0"/>
              <a:t> Enter currency Conversion </a:t>
            </a:r>
            <a:r>
              <a:rPr lang="en-US" dirty="0"/>
              <a:t>Rates in INR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/>
          <p:cNvSpPr>
            <a:spLocks/>
          </p:cNvSpPr>
          <p:nvPr/>
        </p:nvSpPr>
        <p:spPr>
          <a:xfrm>
            <a:off x="7010400" y="2967334"/>
            <a:ext cx="1828800" cy="1071265"/>
          </a:xfrm>
          <a:prstGeom prst="wedgeRoundRectCallout">
            <a:avLst>
              <a:gd name="adj1" fmla="val -110569"/>
              <a:gd name="adj2" fmla="val 2883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>
              <a:defRPr/>
            </a:pPr>
            <a:r>
              <a:rPr lang="en-US" dirty="0"/>
              <a:t>Enter </a:t>
            </a:r>
            <a:r>
              <a:rPr lang="en-US" dirty="0" smtClean="0"/>
              <a:t>currency Conversion </a:t>
            </a:r>
            <a:r>
              <a:rPr lang="en-US" dirty="0"/>
              <a:t>Rates in INR</a:t>
            </a:r>
          </a:p>
        </p:txBody>
      </p:sp>
      <p:pic>
        <p:nvPicPr>
          <p:cNvPr id="3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6553200" y="2286000"/>
            <a:ext cx="1828800" cy="1071265"/>
          </a:xfrm>
          <a:prstGeom prst="wedgeRoundRectCallout">
            <a:avLst>
              <a:gd name="adj1" fmla="val -110569"/>
              <a:gd name="adj2" fmla="val 2883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>
              <a:defRPr/>
            </a:pPr>
            <a:r>
              <a:rPr lang="en-US" dirty="0" smtClean="0"/>
              <a:t>Select </a:t>
            </a:r>
            <a:r>
              <a:rPr lang="en-US" b="1" dirty="0" smtClean="0"/>
              <a:t>Uncheck </a:t>
            </a:r>
            <a:r>
              <a:rPr lang="en-US" dirty="0" smtClean="0"/>
              <a:t>to get Price Bid in INR only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7543800" y="4191000"/>
            <a:ext cx="1447800" cy="603766"/>
          </a:xfrm>
          <a:prstGeom prst="wedgeRoundRectCallout">
            <a:avLst>
              <a:gd name="adj1" fmla="val -11256"/>
              <a:gd name="adj2" fmla="val 12165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/>
          </a:bodyPr>
          <a:lstStyle/>
          <a:p>
            <a:pPr>
              <a:defRPr/>
            </a:pPr>
            <a:r>
              <a:rPr lang="en-US" dirty="0" smtClean="0"/>
              <a:t>Click on Next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4343400" y="4267200"/>
            <a:ext cx="3041374" cy="762396"/>
          </a:xfrm>
          <a:prstGeom prst="wedgeRoundRectCallout">
            <a:avLst>
              <a:gd name="adj1" fmla="val 70957"/>
              <a:gd name="adj2" fmla="val -16151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/>
          </a:bodyPr>
          <a:lstStyle/>
          <a:p>
            <a:pPr>
              <a:defRPr/>
            </a:pPr>
            <a:r>
              <a:rPr lang="en-US" dirty="0"/>
              <a:t>Click </a:t>
            </a:r>
            <a:r>
              <a:rPr lang="en-US" dirty="0" smtClean="0"/>
              <a:t>this icon to </a:t>
            </a:r>
            <a:r>
              <a:rPr lang="en-US" dirty="0"/>
              <a:t>Add Contents to the </a:t>
            </a:r>
            <a:r>
              <a:rPr lang="en-US" dirty="0" smtClean="0"/>
              <a:t>First Cover/Packet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828800" y="5486400"/>
            <a:ext cx="6985000" cy="9906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1400" b="1" dirty="0" smtClean="0">
                <a:solidFill>
                  <a:srgbClr val="FF0000"/>
                </a:solidFill>
                <a:latin typeface="+mn-lt"/>
                <a:cs typeface="+mn-cs"/>
              </a:rPr>
              <a:t>NOTE:-</a:t>
            </a:r>
          </a:p>
          <a:p>
            <a:pPr>
              <a:defRPr/>
            </a:pPr>
            <a:r>
              <a:rPr lang="en-US" b="1" dirty="0" smtClean="0">
                <a:latin typeface="+mn-lt"/>
                <a:cs typeface="+mn-cs"/>
              </a:rPr>
              <a:t>In  Cover/Packet Details, documents along with its type that are to be received from the Bidders has to be entered here.</a:t>
            </a:r>
            <a:endParaRPr lang="en-US" sz="1400" b="1" dirty="0" smtClean="0">
              <a:latin typeface="+mn-lt"/>
              <a:cs typeface="+mn-cs"/>
            </a:endParaRPr>
          </a:p>
          <a:p>
            <a:pPr>
              <a:defRPr/>
            </a:pPr>
            <a:endParaRPr lang="en-US" sz="1400" b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7010400" y="2667000"/>
            <a:ext cx="1600200" cy="603766"/>
          </a:xfrm>
          <a:prstGeom prst="wedgeRoundRectCallout">
            <a:avLst>
              <a:gd name="adj1" fmla="val -86313"/>
              <a:gd name="adj2" fmla="val 2508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en-US" dirty="0"/>
              <a:t>Add Document Description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2590800" y="3733800"/>
            <a:ext cx="1752600" cy="603766"/>
          </a:xfrm>
          <a:prstGeom prst="wedgeRoundRectCallout">
            <a:avLst>
              <a:gd name="adj1" fmla="val 79318"/>
              <a:gd name="adj2" fmla="val -4515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en-US" dirty="0" smtClean="0"/>
              <a:t>Select Document Type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ular Callout 6"/>
          <p:cNvSpPr>
            <a:spLocks/>
          </p:cNvSpPr>
          <p:nvPr/>
        </p:nvSpPr>
        <p:spPr>
          <a:xfrm>
            <a:off x="7162800" y="2723477"/>
            <a:ext cx="1702904" cy="688718"/>
          </a:xfrm>
          <a:prstGeom prst="wedgeRoundRectCallout">
            <a:avLst>
              <a:gd name="adj1" fmla="val 17813"/>
              <a:gd name="adj2" fmla="val 9067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>
              <a:defRPr/>
            </a:pPr>
            <a:r>
              <a:rPr lang="en-US" dirty="0"/>
              <a:t>Click </a:t>
            </a:r>
            <a:r>
              <a:rPr lang="en-US" dirty="0" smtClean="0"/>
              <a:t>on Save </a:t>
            </a:r>
            <a:r>
              <a:rPr lang="en-US" dirty="0"/>
              <a:t>to add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4856928"/>
            <a:ext cx="1524000" cy="125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21236" y="4860227"/>
            <a:ext cx="1530473" cy="11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ular Callout 7"/>
          <p:cNvSpPr>
            <a:spLocks/>
          </p:cNvSpPr>
          <p:nvPr/>
        </p:nvSpPr>
        <p:spPr>
          <a:xfrm>
            <a:off x="4572000" y="5181600"/>
            <a:ext cx="2617304" cy="838200"/>
          </a:xfrm>
          <a:prstGeom prst="wedgeRoundRectCallout">
            <a:avLst>
              <a:gd name="adj1" fmla="val 67113"/>
              <a:gd name="adj2" fmla="val -8084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>
              <a:defRPr/>
            </a:pPr>
            <a:r>
              <a:rPr lang="en-US" sz="1700" dirty="0" smtClean="0"/>
              <a:t>To Edit document description/type, click here</a:t>
            </a:r>
            <a:endParaRPr lang="en-US" sz="1700" dirty="0"/>
          </a:p>
        </p:txBody>
      </p:sp>
      <p:sp>
        <p:nvSpPr>
          <p:cNvPr id="9" name="Rounded Rectangular Callout 8"/>
          <p:cNvSpPr>
            <a:spLocks/>
          </p:cNvSpPr>
          <p:nvPr/>
        </p:nvSpPr>
        <p:spPr>
          <a:xfrm>
            <a:off x="1676257" y="5423452"/>
            <a:ext cx="2438400" cy="609600"/>
          </a:xfrm>
          <a:prstGeom prst="wedgeRoundRectCallout">
            <a:avLst>
              <a:gd name="adj1" fmla="val 27438"/>
              <a:gd name="adj2" fmla="val -12214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en-US" dirty="0" smtClean="0"/>
              <a:t>List of documents added in  the first cover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916305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2057400" y="2964934"/>
            <a:ext cx="1517374" cy="768866"/>
          </a:xfrm>
          <a:prstGeom prst="wedgeRoundRectCallout">
            <a:avLst>
              <a:gd name="adj1" fmla="val 58081"/>
              <a:gd name="adj2" fmla="val -2862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>
              <a:defRPr/>
            </a:pPr>
            <a:r>
              <a:rPr lang="en-US" sz="1500" dirty="0" smtClean="0"/>
              <a:t>Edit Document Description </a:t>
            </a:r>
            <a:endParaRPr lang="en-US" sz="1500" dirty="0"/>
          </a:p>
        </p:txBody>
      </p:sp>
      <p:sp>
        <p:nvSpPr>
          <p:cNvPr id="6" name="Rounded Rectangular Callout 5"/>
          <p:cNvSpPr>
            <a:spLocks/>
          </p:cNvSpPr>
          <p:nvPr/>
        </p:nvSpPr>
        <p:spPr>
          <a:xfrm>
            <a:off x="7543800" y="2723477"/>
            <a:ext cx="1321904" cy="688718"/>
          </a:xfrm>
          <a:prstGeom prst="wedgeRoundRectCallout">
            <a:avLst>
              <a:gd name="adj1" fmla="val 17813"/>
              <a:gd name="adj2" fmla="val 9067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>
              <a:defRPr/>
            </a:pPr>
            <a:r>
              <a:rPr lang="en-US" sz="1500" dirty="0"/>
              <a:t>Click </a:t>
            </a:r>
            <a:r>
              <a:rPr lang="en-US" sz="1500" dirty="0" smtClean="0"/>
              <a:t>on Save </a:t>
            </a:r>
            <a:r>
              <a:rPr lang="en-US" sz="1500" dirty="0"/>
              <a:t>to add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/>
          </p:cNvPicPr>
          <p:nvPr/>
        </p:nvPicPr>
        <p:blipFill>
          <a:blip r:embed="rId2" cstate="print"/>
          <a:srcRect l="976" r="1855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2209800" y="5257800"/>
            <a:ext cx="5486400" cy="6096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2000" b="1" dirty="0" smtClean="0"/>
              <a:t>GO TO HOME PAGE OF CPP PORTAL WITH </a:t>
            </a:r>
          </a:p>
          <a:p>
            <a:pPr algn="ctr">
              <a:defRPr/>
            </a:pPr>
            <a:r>
              <a:rPr lang="en-US" sz="2000" b="1" dirty="0" smtClean="0"/>
              <a:t>URL -</a:t>
            </a:r>
            <a:r>
              <a:rPr lang="en-US" sz="2000" b="1" dirty="0" smtClean="0">
                <a:solidFill>
                  <a:srgbClr val="FF0000"/>
                </a:solidFill>
              </a:rPr>
              <a:t>http://eprocure.gov.in 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8" name="Rounded Rectangular Callout 7"/>
          <p:cNvSpPr>
            <a:spLocks/>
          </p:cNvSpPr>
          <p:nvPr/>
        </p:nvSpPr>
        <p:spPr>
          <a:xfrm>
            <a:off x="5105400" y="2438400"/>
            <a:ext cx="1981200" cy="512653"/>
          </a:xfrm>
          <a:prstGeom prst="wedgeRoundRectCallout">
            <a:avLst>
              <a:gd name="adj1" fmla="val 84210"/>
              <a:gd name="adj2" fmla="val 836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eProcure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2743200" y="5181600"/>
            <a:ext cx="2438400" cy="609600"/>
          </a:xfrm>
          <a:prstGeom prst="wedgeRoundRectCallout">
            <a:avLst>
              <a:gd name="adj1" fmla="val -22018"/>
              <a:gd name="adj2" fmla="val -8953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85000" lnSpcReduction="10000"/>
          </a:bodyPr>
          <a:lstStyle/>
          <a:p>
            <a:pPr algn="ctr">
              <a:defRPr/>
            </a:pPr>
            <a:r>
              <a:rPr lang="en-US" dirty="0" smtClean="0"/>
              <a:t>List of Revised documents added in first cover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7162800" y="2365117"/>
            <a:ext cx="1600200" cy="603766"/>
          </a:xfrm>
          <a:prstGeom prst="wedgeRoundRectCallout">
            <a:avLst>
              <a:gd name="adj1" fmla="val -81344"/>
              <a:gd name="adj2" fmla="val 5361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en-US" dirty="0"/>
              <a:t>Add Document Description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2590800" y="3733800"/>
            <a:ext cx="1752600" cy="603766"/>
          </a:xfrm>
          <a:prstGeom prst="wedgeRoundRectCallout">
            <a:avLst>
              <a:gd name="adj1" fmla="val 82343"/>
              <a:gd name="adj2" fmla="val -3637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en-US" dirty="0" smtClean="0"/>
              <a:t>Select Document Type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687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6983896" y="2727582"/>
            <a:ext cx="1702904" cy="688718"/>
          </a:xfrm>
          <a:prstGeom prst="wedgeRoundRectCallout">
            <a:avLst>
              <a:gd name="adj1" fmla="val 17813"/>
              <a:gd name="adj2" fmla="val 9067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>
              <a:defRPr/>
            </a:pPr>
            <a:r>
              <a:rPr lang="en-US" dirty="0"/>
              <a:t>Click </a:t>
            </a:r>
            <a:r>
              <a:rPr lang="en-US" dirty="0" smtClean="0"/>
              <a:t>on Save </a:t>
            </a:r>
            <a:r>
              <a:rPr lang="en-US" dirty="0"/>
              <a:t>to add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777409" y="5257800"/>
            <a:ext cx="2438400" cy="609600"/>
          </a:xfrm>
          <a:prstGeom prst="wedgeRoundRectCallout">
            <a:avLst>
              <a:gd name="adj1" fmla="val 89395"/>
              <a:gd name="adj2" fmla="val -6562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en-US" dirty="0" smtClean="0"/>
              <a:t>Delete the respective document in first cover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2133600" y="1066800"/>
            <a:ext cx="1752600" cy="609600"/>
          </a:xfrm>
          <a:prstGeom prst="wedgeRoundRectCallout">
            <a:avLst>
              <a:gd name="adj1" fmla="val 99981"/>
              <a:gd name="adj2" fmla="val -5040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>
              <a:defRPr/>
            </a:pPr>
            <a:r>
              <a:rPr lang="en-US" dirty="0" smtClean="0"/>
              <a:t>Click on Ok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4126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33130" y="2590800"/>
            <a:ext cx="2438400" cy="609600"/>
          </a:xfrm>
          <a:prstGeom prst="wedgeRoundRectCallout">
            <a:avLst>
              <a:gd name="adj1" fmla="val 82873"/>
              <a:gd name="adj2" fmla="val -3301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>
              <a:defRPr/>
            </a:pPr>
            <a:r>
              <a:rPr lang="en-US" dirty="0" smtClean="0"/>
              <a:t>Confirmation Message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8034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7162800" y="2948609"/>
            <a:ext cx="1600200" cy="603766"/>
          </a:xfrm>
          <a:prstGeom prst="wedgeRoundRectCallout">
            <a:avLst>
              <a:gd name="adj1" fmla="val -81344"/>
              <a:gd name="adj2" fmla="val 5361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en-US" dirty="0"/>
              <a:t>Add Document Description</a:t>
            </a:r>
          </a:p>
        </p:txBody>
      </p:sp>
    </p:spTree>
    <p:extLst>
      <p:ext uri="{BB962C8B-B14F-4D97-AF65-F5344CB8AC3E}">
        <p14:creationId xmlns:p14="http://schemas.microsoft.com/office/powerpoint/2010/main" xmlns="" val="330922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09" r="4715"/>
          <a:stretch/>
        </p:blipFill>
        <p:spPr bwMode="auto">
          <a:xfrm>
            <a:off x="23191" y="33130"/>
            <a:ext cx="9120809" cy="6824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2597426" y="4114800"/>
            <a:ext cx="1752600" cy="603766"/>
          </a:xfrm>
          <a:prstGeom prst="wedgeRoundRectCallout">
            <a:avLst>
              <a:gd name="adj1" fmla="val 83099"/>
              <a:gd name="adj2" fmla="val -345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en-US" dirty="0" smtClean="0"/>
              <a:t>Select Document Type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4385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rrowheads="1"/>
          </p:cNvPicPr>
          <p:nvPr/>
        </p:nvPicPr>
        <p:blipFill>
          <a:blip r:embed="rId2" cstate="print"/>
          <a:srcRect l="976" t="1736" r="1855" b="1736"/>
          <a:stretch>
            <a:fillRect/>
          </a:stretch>
        </p:blipFill>
        <p:spPr bwMode="auto">
          <a:xfrm>
            <a:off x="-1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800600" y="1905000"/>
            <a:ext cx="2057400" cy="838200"/>
          </a:xfrm>
          <a:prstGeom prst="wedgeRoundRectCallout">
            <a:avLst>
              <a:gd name="adj1" fmla="val 89106"/>
              <a:gd name="adj2" fmla="val 3187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>
              <a:defRPr/>
            </a:pPr>
            <a:r>
              <a:rPr lang="en-IN" dirty="0"/>
              <a:t>Tender </a:t>
            </a:r>
            <a:r>
              <a:rPr lang="en-IN" b="1" dirty="0"/>
              <a:t>Creator</a:t>
            </a:r>
            <a:r>
              <a:rPr lang="en-IN" dirty="0"/>
              <a:t> </a:t>
            </a:r>
            <a:r>
              <a:rPr lang="en-US" dirty="0"/>
              <a:t>logs in using login ID and Password.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-6626" y="9939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983896" y="3309293"/>
            <a:ext cx="1702904" cy="688718"/>
          </a:xfrm>
          <a:prstGeom prst="wedgeRoundRectCallout">
            <a:avLst>
              <a:gd name="adj1" fmla="val 17813"/>
              <a:gd name="adj2" fmla="val 9067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>
              <a:defRPr/>
            </a:pPr>
            <a:r>
              <a:rPr lang="en-US" dirty="0"/>
              <a:t>Click </a:t>
            </a:r>
            <a:r>
              <a:rPr lang="en-US" dirty="0" smtClean="0"/>
              <a:t>on Save </a:t>
            </a:r>
            <a:r>
              <a:rPr lang="en-US" dirty="0"/>
              <a:t>to add</a:t>
            </a:r>
          </a:p>
        </p:txBody>
      </p:sp>
    </p:spTree>
    <p:extLst>
      <p:ext uri="{BB962C8B-B14F-4D97-AF65-F5344CB8AC3E}">
        <p14:creationId xmlns:p14="http://schemas.microsoft.com/office/powerpoint/2010/main" xmlns="" val="284917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9962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7162800" y="2344843"/>
            <a:ext cx="1600200" cy="603766"/>
          </a:xfrm>
          <a:prstGeom prst="wedgeRoundRectCallout">
            <a:avLst>
              <a:gd name="adj1" fmla="val -81344"/>
              <a:gd name="adj2" fmla="val 5361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en-US" dirty="0"/>
              <a:t>Add Document Description</a:t>
            </a:r>
          </a:p>
        </p:txBody>
      </p:sp>
    </p:spTree>
    <p:extLst>
      <p:ext uri="{BB962C8B-B14F-4D97-AF65-F5344CB8AC3E}">
        <p14:creationId xmlns:p14="http://schemas.microsoft.com/office/powerpoint/2010/main" xmlns="" val="402733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2597426" y="3511034"/>
            <a:ext cx="1752600" cy="603766"/>
          </a:xfrm>
          <a:prstGeom prst="wedgeRoundRectCallout">
            <a:avLst>
              <a:gd name="adj1" fmla="val 83099"/>
              <a:gd name="adj2" fmla="val -345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en-US" dirty="0" smtClean="0"/>
              <a:t>Select Document Type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1051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7162800" y="2737084"/>
            <a:ext cx="1702904" cy="688718"/>
          </a:xfrm>
          <a:prstGeom prst="wedgeRoundRectCallout">
            <a:avLst>
              <a:gd name="adj1" fmla="val 17813"/>
              <a:gd name="adj2" fmla="val 9067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>
              <a:defRPr/>
            </a:pPr>
            <a:r>
              <a:rPr lang="en-US" dirty="0"/>
              <a:t>Click </a:t>
            </a:r>
            <a:r>
              <a:rPr lang="en-US" dirty="0" smtClean="0"/>
              <a:t>on Save </a:t>
            </a:r>
            <a:r>
              <a:rPr lang="en-US" dirty="0"/>
              <a:t>to add</a:t>
            </a:r>
          </a:p>
        </p:txBody>
      </p:sp>
    </p:spTree>
    <p:extLst>
      <p:ext uri="{BB962C8B-B14F-4D97-AF65-F5344CB8AC3E}">
        <p14:creationId xmlns:p14="http://schemas.microsoft.com/office/powerpoint/2010/main" xmlns="" val="1083350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1907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7116417" y="2344843"/>
            <a:ext cx="1600200" cy="603766"/>
          </a:xfrm>
          <a:prstGeom prst="wedgeRoundRectCallout">
            <a:avLst>
              <a:gd name="adj1" fmla="val -81344"/>
              <a:gd name="adj2" fmla="val 5361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en-US" dirty="0"/>
              <a:t>Add Document Description</a:t>
            </a:r>
          </a:p>
        </p:txBody>
      </p:sp>
    </p:spTree>
    <p:extLst>
      <p:ext uri="{BB962C8B-B14F-4D97-AF65-F5344CB8AC3E}">
        <p14:creationId xmlns:p14="http://schemas.microsoft.com/office/powerpoint/2010/main" xmlns="" val="211768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2597426" y="3511034"/>
            <a:ext cx="1752600" cy="603766"/>
          </a:xfrm>
          <a:prstGeom prst="wedgeRoundRectCallout">
            <a:avLst>
              <a:gd name="adj1" fmla="val 83099"/>
              <a:gd name="adj2" fmla="val -345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en-US" dirty="0" smtClean="0"/>
              <a:t>Select Document Type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2812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983896" y="2764578"/>
            <a:ext cx="1702904" cy="688718"/>
          </a:xfrm>
          <a:prstGeom prst="wedgeRoundRectCallout">
            <a:avLst>
              <a:gd name="adj1" fmla="val 17813"/>
              <a:gd name="adj2" fmla="val 9067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>
              <a:defRPr/>
            </a:pPr>
            <a:r>
              <a:rPr lang="en-US" dirty="0"/>
              <a:t>Click </a:t>
            </a:r>
            <a:r>
              <a:rPr lang="en-US" dirty="0" smtClean="0"/>
              <a:t>on Save </a:t>
            </a:r>
            <a:r>
              <a:rPr lang="en-US" dirty="0"/>
              <a:t>to add</a:t>
            </a:r>
          </a:p>
        </p:txBody>
      </p:sp>
    </p:spTree>
    <p:extLst>
      <p:ext uri="{BB962C8B-B14F-4D97-AF65-F5344CB8AC3E}">
        <p14:creationId xmlns:p14="http://schemas.microsoft.com/office/powerpoint/2010/main" xmlns="" val="67226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2540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2286000" y="6203122"/>
            <a:ext cx="2438400" cy="609600"/>
          </a:xfrm>
          <a:prstGeom prst="wedgeRoundRectCallout">
            <a:avLst>
              <a:gd name="adj1" fmla="val 17112"/>
              <a:gd name="adj2" fmla="val -11345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en-US" dirty="0" smtClean="0"/>
              <a:t>List of documents added in first cover</a:t>
            </a:r>
            <a:endParaRPr lang="en-US" dirty="0"/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6858000" y="6507922"/>
            <a:ext cx="1828800" cy="304800"/>
          </a:xfrm>
          <a:prstGeom prst="wedgeRoundRectCallout">
            <a:avLst>
              <a:gd name="adj1" fmla="val 32055"/>
              <a:gd name="adj2" fmla="val -7629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85000" lnSpcReduction="20000"/>
          </a:bodyPr>
          <a:lstStyle/>
          <a:p>
            <a:pPr algn="ctr">
              <a:defRPr/>
            </a:pPr>
            <a:r>
              <a:rPr lang="en-US" dirty="0" smtClean="0"/>
              <a:t>Click on Next Button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rrowheads="1"/>
          </p:cNvPicPr>
          <p:nvPr/>
        </p:nvPicPr>
        <p:blipFill>
          <a:blip r:embed="rId2" cstate="print"/>
          <a:srcRect l="1952" r="2928"/>
          <a:stretch>
            <a:fillRect/>
          </a:stretch>
        </p:blipFill>
        <p:spPr bwMode="auto">
          <a:xfrm>
            <a:off x="-1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565372" y="5155096"/>
            <a:ext cx="1219201" cy="685800"/>
          </a:xfrm>
          <a:prstGeom prst="wedgeRoundRectCallout">
            <a:avLst>
              <a:gd name="adj1" fmla="val 38709"/>
              <a:gd name="adj2" fmla="val -17970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Run</a:t>
            </a: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1232452" y="5029200"/>
            <a:ext cx="1981200" cy="609600"/>
          </a:xfrm>
          <a:prstGeom prst="wedgeRoundRectCallout">
            <a:avLst>
              <a:gd name="adj1" fmla="val 38709"/>
              <a:gd name="adj2" fmla="val -17970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Select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Checkbox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5257800" y="4572000"/>
            <a:ext cx="2355574" cy="762396"/>
          </a:xfrm>
          <a:prstGeom prst="wedgeRoundRectCallout">
            <a:avLst>
              <a:gd name="adj1" fmla="val 61807"/>
              <a:gd name="adj2" fmla="val -15977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>
              <a:defRPr/>
            </a:pPr>
            <a:r>
              <a:rPr lang="en-US" dirty="0" smtClean="0"/>
              <a:t>Click this icon to add Financial Documents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7086600" y="2667000"/>
            <a:ext cx="1600200" cy="603766"/>
          </a:xfrm>
          <a:prstGeom prst="wedgeRoundRectCallout">
            <a:avLst>
              <a:gd name="adj1" fmla="val -86313"/>
              <a:gd name="adj2" fmla="val 2508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en-US" dirty="0" smtClean="0"/>
              <a:t>Add document description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2590800" y="3733800"/>
            <a:ext cx="1752600" cy="603766"/>
          </a:xfrm>
          <a:prstGeom prst="wedgeRoundRectCallout">
            <a:avLst>
              <a:gd name="adj1" fmla="val 83855"/>
              <a:gd name="adj2" fmla="val 1849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en-US" dirty="0" smtClean="0"/>
              <a:t>Select Document Type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590800" y="5715000"/>
            <a:ext cx="4724400" cy="9144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1400" b="1" dirty="0" smtClean="0">
                <a:solidFill>
                  <a:srgbClr val="FF0000"/>
                </a:solidFill>
                <a:latin typeface="+mn-lt"/>
                <a:cs typeface="+mn-cs"/>
              </a:rPr>
              <a:t>NOTE:-</a:t>
            </a:r>
            <a:endParaRPr lang="en-US" sz="14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>
              <a:defRPr/>
            </a:pPr>
            <a:r>
              <a:rPr lang="en-IN" dirty="0" smtClean="0">
                <a:latin typeface="+mn-lt"/>
                <a:cs typeface="+mn-cs"/>
              </a:rPr>
              <a:t>If</a:t>
            </a:r>
            <a:r>
              <a:rPr lang="en-IN" b="1" dirty="0" smtClean="0">
                <a:latin typeface="+mn-lt"/>
                <a:cs typeface="+mn-cs"/>
              </a:rPr>
              <a:t> .xls </a:t>
            </a:r>
            <a:r>
              <a:rPr lang="en-IN" sz="1400" b="1" dirty="0" smtClean="0"/>
              <a:t>is chosen, the System template must be used for getting price quotes from bidders.</a:t>
            </a:r>
            <a:endParaRPr lang="en-US" sz="1400" b="1" dirty="0">
              <a:latin typeface="+mn-lt"/>
              <a:cs typeface="+mn-cs"/>
            </a:endParaRPr>
          </a:p>
          <a:p>
            <a:pPr>
              <a:defRPr/>
            </a:pPr>
            <a:endParaRPr lang="en-US" sz="1400" b="1" dirty="0">
              <a:latin typeface="+mn-lt"/>
              <a:cs typeface="+mn-cs"/>
            </a:endParaRPr>
          </a:p>
        </p:txBody>
      </p:sp>
      <p:sp>
        <p:nvSpPr>
          <p:cNvPr id="6" name="Rounded Rectangular Callout 5"/>
          <p:cNvSpPr>
            <a:spLocks/>
          </p:cNvSpPr>
          <p:nvPr/>
        </p:nvSpPr>
        <p:spPr>
          <a:xfrm>
            <a:off x="7086600" y="3048000"/>
            <a:ext cx="1752600" cy="451366"/>
          </a:xfrm>
          <a:prstGeom prst="wedgeRoundRectCallout">
            <a:avLst>
              <a:gd name="adj1" fmla="val 13418"/>
              <a:gd name="adj2" fmla="val 10991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/>
          </a:bodyPr>
          <a:lstStyle/>
          <a:p>
            <a:pPr>
              <a:defRPr/>
            </a:pPr>
            <a:r>
              <a:rPr lang="en-US" dirty="0" smtClean="0"/>
              <a:t>Click Save to add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2570922" y="3581400"/>
            <a:ext cx="1752600" cy="603766"/>
          </a:xfrm>
          <a:prstGeom prst="wedgeRoundRectCallout">
            <a:avLst>
              <a:gd name="adj1" fmla="val 86123"/>
              <a:gd name="adj2" fmla="val -1003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en-US" dirty="0" smtClean="0"/>
              <a:t>Select Document Type</a:t>
            </a:r>
            <a:endParaRPr lang="en-US" dirty="0"/>
          </a:p>
        </p:txBody>
      </p:sp>
      <p:sp>
        <p:nvSpPr>
          <p:cNvPr id="5" name="Rounded Rectangular Callout 4"/>
          <p:cNvSpPr>
            <a:spLocks/>
          </p:cNvSpPr>
          <p:nvPr/>
        </p:nvSpPr>
        <p:spPr>
          <a:xfrm>
            <a:off x="7086600" y="2964382"/>
            <a:ext cx="1752600" cy="451366"/>
          </a:xfrm>
          <a:prstGeom prst="wedgeRoundRectCallout">
            <a:avLst>
              <a:gd name="adj1" fmla="val 13418"/>
              <a:gd name="adj2" fmla="val 10991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/>
          </a:bodyPr>
          <a:lstStyle/>
          <a:p>
            <a:pPr>
              <a:defRPr/>
            </a:pPr>
            <a:r>
              <a:rPr lang="en-US" dirty="0" smtClean="0"/>
              <a:t>Click Save to add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8325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44000" cy="682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2514600" y="5593522"/>
            <a:ext cx="2438400" cy="609600"/>
          </a:xfrm>
          <a:prstGeom prst="wedgeRoundRectCallout">
            <a:avLst>
              <a:gd name="adj1" fmla="val 17112"/>
              <a:gd name="adj2" fmla="val -11345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en-US" dirty="0" smtClean="0"/>
              <a:t>List of documents added in Second cover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rrowheads="1"/>
          </p:cNvPicPr>
          <p:nvPr/>
        </p:nvPicPr>
        <p:blipFill rotWithShape="1">
          <a:blip r:embed="rId2" cstate="print"/>
          <a:srcRect l="3083" t="10872" r="5212" b="5503"/>
          <a:stretch/>
        </p:blipFill>
        <p:spPr bwMode="auto">
          <a:xfrm>
            <a:off x="-6626" y="0"/>
            <a:ext cx="9144000" cy="6818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5334000" y="4800600"/>
            <a:ext cx="2355574" cy="762396"/>
          </a:xfrm>
          <a:prstGeom prst="wedgeRoundRectCallout">
            <a:avLst>
              <a:gd name="adj1" fmla="val 13987"/>
              <a:gd name="adj2" fmla="val -9719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>
              <a:defRPr/>
            </a:pPr>
            <a:r>
              <a:rPr lang="en-US" dirty="0" smtClean="0"/>
              <a:t>No. of Documents added in each Covers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rrowheads="1"/>
          </p:cNvPicPr>
          <p:nvPr/>
        </p:nvPicPr>
        <p:blipFill rotWithShape="1">
          <a:blip r:embed="rId2" cstate="print"/>
          <a:srcRect l="3416" t="10768" r="4880" b="5200"/>
          <a:stretch/>
        </p:blipFill>
        <p:spPr bwMode="auto">
          <a:xfrm>
            <a:off x="0" y="0"/>
            <a:ext cx="9144000" cy="6851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5867400" y="6096000"/>
            <a:ext cx="2355574" cy="457200"/>
          </a:xfrm>
          <a:prstGeom prst="wedgeRoundRectCallout">
            <a:avLst>
              <a:gd name="adj1" fmla="val 19945"/>
              <a:gd name="adj2" fmla="val -11921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>
              <a:defRPr/>
            </a:pPr>
            <a:r>
              <a:rPr lang="en-US" sz="1700" dirty="0" smtClean="0"/>
              <a:t>Click Upload to add NIT</a:t>
            </a:r>
            <a:endParaRPr lang="en-US" sz="17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981200" y="838200"/>
            <a:ext cx="6705600" cy="854765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endParaRPr lang="en-US" sz="1400" b="1" dirty="0" smtClean="0"/>
          </a:p>
          <a:p>
            <a:r>
              <a:rPr lang="en-US" sz="1400" b="1" dirty="0" smtClean="0">
                <a:solidFill>
                  <a:srgbClr val="FF0000"/>
                </a:solidFill>
              </a:rPr>
              <a:t>NOTE:-</a:t>
            </a:r>
            <a:endParaRPr lang="en-IN" sz="1400" b="1" dirty="0">
              <a:solidFill>
                <a:srgbClr val="FF0000"/>
              </a:solidFill>
            </a:endParaRPr>
          </a:p>
          <a:p>
            <a:r>
              <a:rPr lang="en-IN" sz="1600" b="1" dirty="0" smtClean="0"/>
              <a:t>NIT </a:t>
            </a:r>
            <a:r>
              <a:rPr lang="en-IN" sz="1600" b="1" dirty="0"/>
              <a:t>is Notice Inviting Tender </a:t>
            </a:r>
            <a:r>
              <a:rPr lang="en-IN" sz="1600" dirty="0"/>
              <a:t>– This is a document which informs </a:t>
            </a:r>
            <a:r>
              <a:rPr lang="en-IN" sz="1600" dirty="0" smtClean="0"/>
              <a:t>about the </a:t>
            </a:r>
            <a:r>
              <a:rPr lang="en-IN" sz="1600" dirty="0"/>
              <a:t>details of the tender in a concise </a:t>
            </a:r>
            <a:r>
              <a:rPr lang="en-IN" sz="1600" dirty="0" smtClean="0"/>
              <a:t>way/Brief of the Tender document/Short summary of Tender document</a:t>
            </a:r>
            <a:endParaRPr lang="en-IN" sz="1600" dirty="0"/>
          </a:p>
          <a:p>
            <a:pPr>
              <a:defRPr/>
            </a:pPr>
            <a:endParaRPr lang="en-US" sz="1400" b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4953000" y="5181600"/>
            <a:ext cx="2203174" cy="457200"/>
          </a:xfrm>
          <a:prstGeom prst="wedgeRoundRectCallout">
            <a:avLst>
              <a:gd name="adj1" fmla="val 46387"/>
              <a:gd name="adj2" fmla="val -15689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/>
          </a:bodyPr>
          <a:lstStyle/>
          <a:p>
            <a:pPr algn="ctr">
              <a:defRPr/>
            </a:pPr>
            <a:r>
              <a:rPr lang="en-US" dirty="0" smtClean="0"/>
              <a:t>Upload NIT document</a:t>
            </a:r>
            <a:endParaRPr lang="en-US" dirty="0"/>
          </a:p>
        </p:txBody>
      </p:sp>
      <p:sp>
        <p:nvSpPr>
          <p:cNvPr id="5" name="Rounded Rectangular Callout 4"/>
          <p:cNvSpPr>
            <a:spLocks/>
          </p:cNvSpPr>
          <p:nvPr/>
        </p:nvSpPr>
        <p:spPr>
          <a:xfrm>
            <a:off x="6781800" y="2667000"/>
            <a:ext cx="1981200" cy="603766"/>
          </a:xfrm>
          <a:prstGeom prst="wedgeRoundRectCallout">
            <a:avLst>
              <a:gd name="adj1" fmla="val -37929"/>
              <a:gd name="adj2" fmla="val 7995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>
              <a:defRPr/>
            </a:pPr>
            <a:r>
              <a:rPr lang="en-US" sz="1700" dirty="0" smtClean="0"/>
              <a:t>Enter Description of NIT</a:t>
            </a:r>
            <a:endParaRPr 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ular Callout 5"/>
          <p:cNvSpPr>
            <a:spLocks/>
          </p:cNvSpPr>
          <p:nvPr/>
        </p:nvSpPr>
        <p:spPr>
          <a:xfrm>
            <a:off x="5029200" y="5257800"/>
            <a:ext cx="1593574" cy="762396"/>
          </a:xfrm>
          <a:prstGeom prst="wedgeRoundRectCallout">
            <a:avLst>
              <a:gd name="adj1" fmla="val 13987"/>
              <a:gd name="adj2" fmla="val -9719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>
              <a:defRPr/>
            </a:pPr>
            <a:r>
              <a:rPr lang="en-US" dirty="0" smtClean="0"/>
              <a:t>Click open to select the file</a:t>
            </a:r>
            <a:endParaRPr lang="en-US" dirty="0"/>
          </a:p>
        </p:txBody>
      </p:sp>
      <p:sp>
        <p:nvSpPr>
          <p:cNvPr id="8" name="Rounded Rectangular Callout 7"/>
          <p:cNvSpPr>
            <a:spLocks/>
          </p:cNvSpPr>
          <p:nvPr/>
        </p:nvSpPr>
        <p:spPr>
          <a:xfrm>
            <a:off x="838200" y="2743200"/>
            <a:ext cx="2050774" cy="1219200"/>
          </a:xfrm>
          <a:prstGeom prst="wedgeRoundRectCallout">
            <a:avLst>
              <a:gd name="adj1" fmla="val 65700"/>
              <a:gd name="adj2" fmla="val -3809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NIT document from computer in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.PDF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format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rrowheads="1"/>
          </p:cNvPicPr>
          <p:nvPr/>
        </p:nvPicPr>
        <p:blipFill rotWithShape="1">
          <a:blip r:embed="rId2" cstate="print"/>
          <a:srcRect l="3416" r="4880" b="526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7467600" y="3886200"/>
            <a:ext cx="1676400" cy="603766"/>
          </a:xfrm>
          <a:prstGeom prst="wedgeRoundRectCallout">
            <a:avLst>
              <a:gd name="adj1" fmla="val -54166"/>
              <a:gd name="adj2" fmla="val 8873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>
              <a:defRPr/>
            </a:pPr>
            <a:r>
              <a:rPr lang="en-US" sz="1700" dirty="0" smtClean="0"/>
              <a:t>Click to digitally  sign the file</a:t>
            </a:r>
            <a:endParaRPr 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rrowheads="1"/>
          </p:cNvPicPr>
          <p:nvPr/>
        </p:nvPicPr>
        <p:blipFill>
          <a:blip r:embed="rId2" cstate="print"/>
          <a:srcRect l="1952" r="2928"/>
          <a:stretch>
            <a:fillRect/>
          </a:stretch>
        </p:blipFill>
        <p:spPr bwMode="auto">
          <a:xfrm>
            <a:off x="-1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4479628" y="3244334"/>
            <a:ext cx="1847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endParaRPr lang="en-US" b="1" dirty="0"/>
          </a:p>
        </p:txBody>
      </p:sp>
      <p:sp>
        <p:nvSpPr>
          <p:cNvPr id="5" name="Rounded Rectangular Callout 4"/>
          <p:cNvSpPr>
            <a:spLocks/>
          </p:cNvSpPr>
          <p:nvPr/>
        </p:nvSpPr>
        <p:spPr>
          <a:xfrm>
            <a:off x="1295400" y="4800600"/>
            <a:ext cx="1981200" cy="685800"/>
          </a:xfrm>
          <a:prstGeom prst="wedgeRoundRectCallout">
            <a:avLst>
              <a:gd name="adj1" fmla="val 12622"/>
              <a:gd name="adj2" fmla="val -7729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lnSpcReduction="1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for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Login Button using DSC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1905000" y="5715000"/>
            <a:ext cx="6691331" cy="914400"/>
          </a:xfrm>
          <a:prstGeom prst="roundRect">
            <a:avLst>
              <a:gd name="adj" fmla="val 0"/>
            </a:avLst>
          </a:prstGeom>
          <a:solidFill>
            <a:schemeClr val="bg1">
              <a:lumMod val="75000"/>
            </a:schemeClr>
          </a:solidFill>
          <a:ln w="3175" algn="ctr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600" b="1" dirty="0">
                <a:latin typeface="Georgia" pitchFamily="18" charset="0"/>
                <a:cs typeface="Times New Roman" pitchFamily="18" charset="0"/>
              </a:rPr>
              <a:t>Physically  </a:t>
            </a:r>
            <a:r>
              <a:rPr lang="en-US" sz="1600" b="1" dirty="0" smtClean="0">
                <a:latin typeface="Georgia" pitchFamily="18" charset="0"/>
                <a:cs typeface="Times New Roman" pitchFamily="18" charset="0"/>
              </a:rPr>
              <a:t>insert </a:t>
            </a:r>
            <a:r>
              <a:rPr lang="en-US" sz="1600" b="1" dirty="0">
                <a:latin typeface="Georgia" pitchFamily="18" charset="0"/>
                <a:cs typeface="Times New Roman" pitchFamily="18" charset="0"/>
              </a:rPr>
              <a:t>the </a:t>
            </a:r>
            <a:r>
              <a:rPr lang="en-US" sz="1600" b="1" dirty="0" smtClean="0">
                <a:latin typeface="Georgia" pitchFamily="18" charset="0"/>
                <a:cs typeface="Times New Roman" pitchFamily="18" charset="0"/>
              </a:rPr>
              <a:t>eToken/Smartcard containing DSC </a:t>
            </a:r>
            <a:r>
              <a:rPr lang="en-US" sz="1600" b="1" dirty="0">
                <a:latin typeface="Georgia" pitchFamily="18" charset="0"/>
                <a:cs typeface="Times New Roman" pitchFamily="18" charset="0"/>
              </a:rPr>
              <a:t>into the system </a:t>
            </a:r>
            <a:r>
              <a:rPr lang="en-US" sz="1600" b="1" dirty="0" smtClean="0">
                <a:latin typeface="Georgia" pitchFamily="18" charset="0"/>
                <a:cs typeface="Times New Roman" pitchFamily="18" charset="0"/>
              </a:rPr>
              <a:t>before clicking on Login Button. </a:t>
            </a:r>
            <a:r>
              <a:rPr lang="en-US" sz="1600" b="1" dirty="0">
                <a:latin typeface="Georgia" pitchFamily="18" charset="0"/>
                <a:cs typeface="Times New Roman" pitchFamily="18" charset="0"/>
              </a:rPr>
              <a:t>When prompted enter the DSC PIN also.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ular Callout 6"/>
          <p:cNvSpPr>
            <a:spLocks/>
          </p:cNvSpPr>
          <p:nvPr/>
        </p:nvSpPr>
        <p:spPr>
          <a:xfrm>
            <a:off x="4038600" y="3886200"/>
            <a:ext cx="1066800" cy="381000"/>
          </a:xfrm>
          <a:prstGeom prst="wedgeRoundRectCallout">
            <a:avLst>
              <a:gd name="adj1" fmla="val 7369"/>
              <a:gd name="adj2" fmla="val -11909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lnSpcReduction="10000"/>
          </a:bodyPr>
          <a:lstStyle/>
          <a:p>
            <a:pPr algn="ctr">
              <a:defRPr/>
            </a:pPr>
            <a:r>
              <a:rPr lang="en-US" sz="1700" dirty="0" smtClean="0"/>
              <a:t>Click OK</a:t>
            </a:r>
            <a:endParaRPr 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6705600" y="5943600"/>
            <a:ext cx="2209800" cy="533400"/>
          </a:xfrm>
          <a:prstGeom prst="wedgeRoundRectCallout">
            <a:avLst>
              <a:gd name="adj1" fmla="val 19858"/>
              <a:gd name="adj2" fmla="val -12293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>
              <a:defRPr/>
            </a:pPr>
            <a:r>
              <a:rPr lang="en-US" sz="1700" dirty="0" smtClean="0"/>
              <a:t>Click Save to continue</a:t>
            </a:r>
            <a:endParaRPr 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5353878" y="2332383"/>
            <a:ext cx="3104322" cy="944217"/>
          </a:xfrm>
          <a:prstGeom prst="wedgeRoundRectCallout">
            <a:avLst>
              <a:gd name="adj1" fmla="val 12133"/>
              <a:gd name="adj2" fmla="val 12230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en-IN" sz="1600" dirty="0"/>
              <a:t>Click the ‘</a:t>
            </a:r>
            <a:r>
              <a:rPr lang="en-IN" sz="1600" b="1" dirty="0"/>
              <a:t>Verify</a:t>
            </a:r>
            <a:r>
              <a:rPr lang="en-IN" sz="1600" dirty="0"/>
              <a:t>’ link and validate the document to ensure that the correct document is uploaded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rrowheads="1"/>
          </p:cNvPicPr>
          <p:nvPr/>
        </p:nvPicPr>
        <p:blipFill rotWithShape="1">
          <a:blip r:embed="rId2" cstate="print"/>
          <a:srcRect l="3416" r="4880" b="526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ular Callout 5"/>
          <p:cNvSpPr>
            <a:spLocks/>
          </p:cNvSpPr>
          <p:nvPr/>
        </p:nvSpPr>
        <p:spPr>
          <a:xfrm>
            <a:off x="7315200" y="5556766"/>
            <a:ext cx="1437861" cy="451366"/>
          </a:xfrm>
          <a:prstGeom prst="wedgeRoundRectCallout">
            <a:avLst>
              <a:gd name="adj1" fmla="val 6293"/>
              <a:gd name="adj2" fmla="val 13702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>
              <a:defRPr/>
            </a:pPr>
            <a:r>
              <a:rPr lang="en-US" sz="1700" dirty="0" smtClean="0"/>
              <a:t>Click on Save Button</a:t>
            </a:r>
            <a:endParaRPr lang="en-US" sz="1700" dirty="0"/>
          </a:p>
        </p:txBody>
      </p:sp>
      <p:sp>
        <p:nvSpPr>
          <p:cNvPr id="13" name="Rounded Rectangular Callout 12"/>
          <p:cNvSpPr>
            <a:spLocks/>
          </p:cNvSpPr>
          <p:nvPr/>
        </p:nvSpPr>
        <p:spPr>
          <a:xfrm>
            <a:off x="6172200" y="4876800"/>
            <a:ext cx="2209800" cy="533400"/>
          </a:xfrm>
          <a:prstGeom prst="wedgeRoundRectCallout">
            <a:avLst>
              <a:gd name="adj1" fmla="val -59302"/>
              <a:gd name="adj2" fmla="val -2107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>
              <a:defRPr/>
            </a:pPr>
            <a:r>
              <a:rPr lang="en-US" sz="1700" dirty="0" smtClean="0"/>
              <a:t>To View the NIT Document </a:t>
            </a:r>
            <a:endParaRPr lang="en-US" sz="1700" dirty="0"/>
          </a:p>
        </p:txBody>
      </p:sp>
      <p:sp>
        <p:nvSpPr>
          <p:cNvPr id="14" name="Rounded Rectangular Callout 13"/>
          <p:cNvSpPr>
            <a:spLocks/>
          </p:cNvSpPr>
          <p:nvPr/>
        </p:nvSpPr>
        <p:spPr>
          <a:xfrm flipH="1">
            <a:off x="3276600" y="5943600"/>
            <a:ext cx="1981200" cy="533400"/>
          </a:xfrm>
          <a:prstGeom prst="wedgeRoundRectCallout">
            <a:avLst>
              <a:gd name="adj1" fmla="val -51506"/>
              <a:gd name="adj2" fmla="val -12790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>
              <a:defRPr/>
            </a:pPr>
            <a:r>
              <a:rPr lang="en-US" sz="1700" dirty="0" smtClean="0"/>
              <a:t>To View Signing Certificate details</a:t>
            </a:r>
            <a:endParaRPr 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558" t="14292" r="32386" b="8090"/>
          <a:stretch/>
        </p:blipFill>
        <p:spPr bwMode="auto">
          <a:xfrm>
            <a:off x="2209800" y="228600"/>
            <a:ext cx="4953000" cy="647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1321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7315200" y="5105400"/>
            <a:ext cx="1437861" cy="451366"/>
          </a:xfrm>
          <a:prstGeom prst="wedgeRoundRectCallout">
            <a:avLst>
              <a:gd name="adj1" fmla="val 6293"/>
              <a:gd name="adj2" fmla="val 13702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>
              <a:defRPr/>
            </a:pPr>
            <a:r>
              <a:rPr lang="en-US" sz="1700" dirty="0" smtClean="0"/>
              <a:t>Click on Save</a:t>
            </a:r>
            <a:endParaRPr lang="en-US" sz="1700" dirty="0"/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5883965" y="3750365"/>
            <a:ext cx="1752600" cy="756166"/>
          </a:xfrm>
          <a:prstGeom prst="wedgeRoundRectCallout">
            <a:avLst>
              <a:gd name="adj1" fmla="val -93911"/>
              <a:gd name="adj2" fmla="val 6801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/>
          </a:bodyPr>
          <a:lstStyle/>
          <a:p>
            <a:pPr algn="ctr">
              <a:defRPr/>
            </a:pPr>
            <a:r>
              <a:rPr lang="en-US" dirty="0"/>
              <a:t>Check to confirm verification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7543800" y="5105400"/>
            <a:ext cx="1447800" cy="603766"/>
          </a:xfrm>
          <a:prstGeom prst="wedgeRoundRectCallout">
            <a:avLst>
              <a:gd name="adj1" fmla="val 12543"/>
              <a:gd name="adj2" fmla="val -8685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/>
          </a:bodyPr>
          <a:lstStyle/>
          <a:p>
            <a:pPr>
              <a:defRPr/>
            </a:pPr>
            <a:r>
              <a:rPr lang="en-US" dirty="0" smtClean="0"/>
              <a:t>Click on Next</a:t>
            </a:r>
            <a:endParaRPr lang="en-US" dirty="0"/>
          </a:p>
        </p:txBody>
      </p:sp>
      <p:sp>
        <p:nvSpPr>
          <p:cNvPr id="5" name="Rounded Rectangular Callout 4"/>
          <p:cNvSpPr>
            <a:spLocks/>
          </p:cNvSpPr>
          <p:nvPr/>
        </p:nvSpPr>
        <p:spPr>
          <a:xfrm>
            <a:off x="6400800" y="2802355"/>
            <a:ext cx="1696278" cy="603766"/>
          </a:xfrm>
          <a:prstGeom prst="wedgeRoundRectCallout">
            <a:avLst>
              <a:gd name="adj1" fmla="val 6293"/>
              <a:gd name="adj2" fmla="val 13702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>
              <a:defRPr/>
            </a:pPr>
            <a:r>
              <a:rPr lang="en-US" sz="1700" dirty="0"/>
              <a:t>Status Changed to Verified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23192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ular Callout 8"/>
          <p:cNvSpPr>
            <a:spLocks/>
          </p:cNvSpPr>
          <p:nvPr/>
        </p:nvSpPr>
        <p:spPr>
          <a:xfrm>
            <a:off x="2820228" y="25400"/>
            <a:ext cx="1959665" cy="573295"/>
          </a:xfrm>
          <a:prstGeom prst="wedgeRoundRectCallout">
            <a:avLst>
              <a:gd name="adj1" fmla="val 24916"/>
              <a:gd name="adj2" fmla="val 8320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IN" sz="1300" dirty="0" smtClean="0"/>
              <a:t>‘Tender Fee/ EMD  </a:t>
            </a:r>
            <a:r>
              <a:rPr lang="en-IN" sz="1300" dirty="0"/>
              <a:t>Details’ as applicable</a:t>
            </a:r>
            <a:endParaRPr lang="en-IN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ounded Rectangular Callout 10"/>
          <p:cNvSpPr>
            <a:spLocks/>
          </p:cNvSpPr>
          <p:nvPr/>
        </p:nvSpPr>
        <p:spPr>
          <a:xfrm>
            <a:off x="4343400" y="1295400"/>
            <a:ext cx="1371600" cy="1066800"/>
          </a:xfrm>
          <a:prstGeom prst="wedgeRoundRectCallout">
            <a:avLst>
              <a:gd name="adj1" fmla="val 24097"/>
              <a:gd name="adj2" fmla="val -9817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IN" sz="1300" dirty="0" smtClean="0"/>
              <a:t>‘</a:t>
            </a:r>
            <a:r>
              <a:rPr lang="en-IN" sz="1300" dirty="0"/>
              <a:t>Critical Dates</a:t>
            </a:r>
            <a:r>
              <a:rPr lang="en-IN" sz="1300" dirty="0" smtClean="0"/>
              <a:t>’ of tender are  entered here</a:t>
            </a:r>
            <a:endParaRPr lang="en-IN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ounded Rectangular Callout 11"/>
          <p:cNvSpPr>
            <a:spLocks/>
          </p:cNvSpPr>
          <p:nvPr/>
        </p:nvSpPr>
        <p:spPr>
          <a:xfrm>
            <a:off x="2362200" y="1295400"/>
            <a:ext cx="1371600" cy="990600"/>
          </a:xfrm>
          <a:prstGeom prst="wedgeRoundRectCallout">
            <a:avLst>
              <a:gd name="adj1" fmla="val 97"/>
              <a:gd name="adj2" fmla="val -8945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IN" sz="1300" dirty="0" smtClean="0"/>
              <a:t>‘</a:t>
            </a:r>
            <a:r>
              <a:rPr lang="en-US" sz="1300" dirty="0" smtClean="0">
                <a:cs typeface="Times New Roman" pitchFamily="18" charset="0"/>
              </a:rPr>
              <a:t>Work/ Item Details’ of the tender</a:t>
            </a:r>
            <a:endParaRPr lang="en-IN" sz="1300" dirty="0">
              <a:cs typeface="Times New Roman" pitchFamily="18" charset="0"/>
            </a:endParaRPr>
          </a:p>
        </p:txBody>
      </p:sp>
      <p:sp>
        <p:nvSpPr>
          <p:cNvPr id="13" name="Rounded Rectangular Callout 12"/>
          <p:cNvSpPr>
            <a:spLocks/>
          </p:cNvSpPr>
          <p:nvPr/>
        </p:nvSpPr>
        <p:spPr>
          <a:xfrm>
            <a:off x="6209472" y="1258957"/>
            <a:ext cx="2934528" cy="1027043"/>
          </a:xfrm>
          <a:prstGeom prst="wedgeRoundRectCallout">
            <a:avLst>
              <a:gd name="adj1" fmla="val 5396"/>
              <a:gd name="adj2" fmla="val -9673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IN" sz="1300" dirty="0" smtClean="0"/>
              <a:t>Documents that are to be supplied to bidders by the department  like the </a:t>
            </a:r>
            <a:r>
              <a:rPr lang="en-IN" sz="1300" dirty="0"/>
              <a:t>Tender Document, Price Bid and Additional Documents</a:t>
            </a:r>
            <a:endParaRPr lang="en-IN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ounded Rectangular Callout 13"/>
          <p:cNvSpPr>
            <a:spLocks/>
          </p:cNvSpPr>
          <p:nvPr/>
        </p:nvSpPr>
        <p:spPr>
          <a:xfrm>
            <a:off x="5595732" y="48592"/>
            <a:ext cx="1220856" cy="550104"/>
          </a:xfrm>
          <a:prstGeom prst="wedgeRoundRectCallout">
            <a:avLst>
              <a:gd name="adj1" fmla="val 25182"/>
              <a:gd name="adj2" fmla="val 8087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IN" sz="1400" dirty="0" smtClean="0"/>
              <a:t>Select ion of Bid Openers’</a:t>
            </a:r>
            <a:endParaRPr lang="en-IN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ounded Rectangular Callout 14"/>
          <p:cNvSpPr>
            <a:spLocks/>
          </p:cNvSpPr>
          <p:nvPr/>
        </p:nvSpPr>
        <p:spPr>
          <a:xfrm>
            <a:off x="7086600" y="48592"/>
            <a:ext cx="1959665" cy="573295"/>
          </a:xfrm>
          <a:prstGeom prst="wedgeRoundRectCallout">
            <a:avLst>
              <a:gd name="adj1" fmla="val 24916"/>
              <a:gd name="adj2" fmla="val 8320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IN" sz="1300" dirty="0"/>
              <a:t>‘Other Important Documents’ </a:t>
            </a:r>
            <a:r>
              <a:rPr lang="en-IN" sz="1300" dirty="0" smtClean="0"/>
              <a:t>from </a:t>
            </a:r>
            <a:r>
              <a:rPr lang="en-IN" sz="1300" dirty="0"/>
              <a:t>Bidder Storage </a:t>
            </a:r>
            <a:r>
              <a:rPr lang="en-IN" sz="1400" dirty="0"/>
              <a:t>/</a:t>
            </a:r>
            <a:r>
              <a:rPr lang="en-IN" sz="1400" dirty="0" smtClean="0"/>
              <a:t>Space</a:t>
            </a:r>
            <a:endParaRPr lang="en-IN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23191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ular Callout 5"/>
          <p:cNvSpPr>
            <a:spLocks/>
          </p:cNvSpPr>
          <p:nvPr/>
        </p:nvSpPr>
        <p:spPr>
          <a:xfrm>
            <a:off x="6039678" y="1600200"/>
            <a:ext cx="1752600" cy="609600"/>
          </a:xfrm>
          <a:prstGeom prst="wedgeRoundRectCallout">
            <a:avLst>
              <a:gd name="adj1" fmla="val -97850"/>
              <a:gd name="adj2" fmla="val 2290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85000" lnSpcReduction="1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Fill Work/Item Description Details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438400" y="5943600"/>
            <a:ext cx="1676400" cy="6858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endParaRPr lang="en-IN" sz="1400" dirty="0" smtClean="0"/>
          </a:p>
          <a:p>
            <a:r>
              <a:rPr lang="en-IN" sz="1400" b="1" dirty="0" smtClean="0">
                <a:solidFill>
                  <a:srgbClr val="FF0000"/>
                </a:solidFill>
              </a:rPr>
              <a:t>* </a:t>
            </a:r>
            <a:r>
              <a:rPr lang="en-IN" sz="1400" b="1" dirty="0" smtClean="0"/>
              <a:t>Mandatory Fields</a:t>
            </a:r>
            <a:endParaRPr lang="en-IN" sz="1400" b="1" dirty="0"/>
          </a:p>
          <a:p>
            <a:pPr>
              <a:defRPr/>
            </a:pPr>
            <a:endParaRPr lang="en-US" sz="1400" b="1" dirty="0">
              <a:latin typeface="+mn-lt"/>
              <a:cs typeface="+mn-cs"/>
            </a:endParaRPr>
          </a:p>
        </p:txBody>
      </p:sp>
      <p:sp>
        <p:nvSpPr>
          <p:cNvPr id="10" name="Rounded Rectangular Callout 9"/>
          <p:cNvSpPr>
            <a:spLocks/>
          </p:cNvSpPr>
          <p:nvPr/>
        </p:nvSpPr>
        <p:spPr>
          <a:xfrm>
            <a:off x="6019800" y="762000"/>
            <a:ext cx="1752600" cy="609600"/>
          </a:xfrm>
          <a:prstGeom prst="wedgeRoundRectCallout">
            <a:avLst>
              <a:gd name="adj1" fmla="val -85752"/>
              <a:gd name="adj2" fmla="val 4899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Fill the Tender Title Details</a:t>
            </a:r>
            <a:endParaRPr lang="en-IN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ounded Rectangular Callout 10"/>
          <p:cNvSpPr>
            <a:spLocks/>
          </p:cNvSpPr>
          <p:nvPr/>
        </p:nvSpPr>
        <p:spPr>
          <a:xfrm>
            <a:off x="6019800" y="2425148"/>
            <a:ext cx="1752600" cy="609600"/>
          </a:xfrm>
          <a:prstGeom prst="wedgeRoundRectCallout">
            <a:avLst>
              <a:gd name="adj1" fmla="val -99363"/>
              <a:gd name="adj2" fmla="val 5333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Fill the Pre Qualification Details</a:t>
            </a:r>
            <a:endParaRPr lang="en-IN" sz="1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477000" y="4310270"/>
            <a:ext cx="1981200" cy="1371600"/>
          </a:xfrm>
          <a:prstGeom prst="wedgeRoundRectCallout">
            <a:avLst>
              <a:gd name="adj1" fmla="val -99966"/>
              <a:gd name="adj2" fmla="val 3463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85000" lnSpcReduction="1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Product category, if Miscellaneous is chosen enter Product Subcategory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75000" y="5791200"/>
            <a:ext cx="6656125" cy="9144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1700" b="1" dirty="0" smtClean="0">
                <a:solidFill>
                  <a:srgbClr val="FF0000"/>
                </a:solidFill>
                <a:latin typeface="+mn-lt"/>
                <a:cs typeface="+mn-cs"/>
              </a:rPr>
              <a:t>Note:</a:t>
            </a:r>
          </a:p>
          <a:p>
            <a:pPr>
              <a:defRPr/>
            </a:pPr>
            <a:r>
              <a:rPr lang="en-US" sz="1700" b="1" dirty="0" smtClean="0"/>
              <a:t>If Product Category option doesn’t display your Product Category then in that case you are advised to get it added by mailing your requirement to  </a:t>
            </a:r>
            <a:r>
              <a:rPr lang="en-US" sz="1700" b="1" dirty="0" smtClean="0">
                <a:solidFill>
                  <a:srgbClr val="FF0000"/>
                </a:solidFill>
              </a:rPr>
              <a:t>cppp-nic@nic.in</a:t>
            </a:r>
            <a:endParaRPr lang="en-US" sz="17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rrowheads="1"/>
          </p:cNvPicPr>
          <p:nvPr/>
        </p:nvPicPr>
        <p:blipFill rotWithShape="1">
          <a:blip r:embed="rId2" cstate="print"/>
          <a:srcRect l="1952" r="2928" b="5264"/>
          <a:stretch/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1752600" y="3733800"/>
            <a:ext cx="1371600" cy="685800"/>
          </a:xfrm>
          <a:prstGeom prst="wedgeRoundRectCallout">
            <a:avLst>
              <a:gd name="adj1" fmla="val 98910"/>
              <a:gd name="adj2" fmla="val 1932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lnSpcReduction="10000"/>
          </a:bodyPr>
          <a:lstStyle/>
          <a:p>
            <a:pPr algn="ctr">
              <a:defRPr/>
            </a:pPr>
            <a:r>
              <a:rPr lang="en-US" dirty="0"/>
              <a:t>Enter Dsc Password</a:t>
            </a:r>
          </a:p>
        </p:txBody>
      </p:sp>
      <p:sp>
        <p:nvSpPr>
          <p:cNvPr id="5" name="Rounded Rectangular Callout 4"/>
          <p:cNvSpPr>
            <a:spLocks/>
          </p:cNvSpPr>
          <p:nvPr/>
        </p:nvSpPr>
        <p:spPr>
          <a:xfrm>
            <a:off x="4038600" y="5391978"/>
            <a:ext cx="1371600" cy="685800"/>
          </a:xfrm>
          <a:prstGeom prst="wedgeRoundRectCallout">
            <a:avLst>
              <a:gd name="adj1" fmla="val 19683"/>
              <a:gd name="adj2" fmla="val -10627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>
              <a:defRPr/>
            </a:pPr>
            <a:r>
              <a:rPr lang="en-US" dirty="0"/>
              <a:t>Click 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6062870" y="3505200"/>
            <a:ext cx="1295400" cy="914400"/>
          </a:xfrm>
          <a:prstGeom prst="wedgeRoundRectCallout">
            <a:avLst>
              <a:gd name="adj1" fmla="val -99966"/>
              <a:gd name="adj2" fmla="val 3463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en-US" dirty="0">
                <a:latin typeface="Times New Roman" pitchFamily="18" charset="0"/>
                <a:cs typeface="Times New Roman" pitchFamily="18" charset="0"/>
              </a:rPr>
              <a:t>Select Contract type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46" r="661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6062870" y="3505200"/>
            <a:ext cx="1295400" cy="1066800"/>
          </a:xfrm>
          <a:prstGeom prst="wedgeRoundRectCallout">
            <a:avLst>
              <a:gd name="adj1" fmla="val -99966"/>
              <a:gd name="adj2" fmla="val -1257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Fill Estimated Value of Tender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743200" y="5791200"/>
            <a:ext cx="5360504" cy="6096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1700" b="1" dirty="0" smtClean="0">
                <a:latin typeface="+mn-lt"/>
                <a:cs typeface="+mn-cs"/>
              </a:rPr>
              <a:t>Tender Value:</a:t>
            </a:r>
            <a:r>
              <a:rPr lang="en-US" sz="1700" dirty="0" smtClean="0">
                <a:latin typeface="+mn-lt"/>
                <a:cs typeface="+mn-cs"/>
              </a:rPr>
              <a:t> Estimated value should be Zero and above</a:t>
            </a:r>
            <a:endParaRPr lang="en-US" sz="17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994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2385391" y="4724400"/>
            <a:ext cx="1524000" cy="762000"/>
          </a:xfrm>
          <a:prstGeom prst="wedgeRoundRectCallout">
            <a:avLst>
              <a:gd name="adj1" fmla="val 56269"/>
              <a:gd name="adj2" fmla="val -9237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Bid Validity days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44000" cy="682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5562600" y="3276600"/>
            <a:ext cx="2514600" cy="1752600"/>
          </a:xfrm>
          <a:prstGeom prst="wedgeRoundRectCallout">
            <a:avLst>
              <a:gd name="adj1" fmla="val -84970"/>
              <a:gd name="adj2" fmla="val 3443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Fill 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Calendar Completion Days</a:t>
            </a:r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: Bidder has to complete the order with in these days </a:t>
            </a:r>
            <a:r>
              <a:rPr lang="en-US" sz="1700" dirty="0" smtClean="0"/>
              <a:t>after Award of Contract.</a:t>
            </a:r>
          </a:p>
          <a:p>
            <a:pPr algn="ctr"/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215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-228600" y="2540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2590800" y="5638800"/>
            <a:ext cx="2562639" cy="901700"/>
          </a:xfrm>
          <a:prstGeom prst="wedgeRoundRectCallout">
            <a:avLst>
              <a:gd name="adj1" fmla="val 24349"/>
              <a:gd name="adj2" fmla="val -9286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Yes for General Technical Evaluation Otherwise Select No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ounded Rectangular Callout 5"/>
          <p:cNvSpPr>
            <a:spLocks/>
          </p:cNvSpPr>
          <p:nvPr/>
        </p:nvSpPr>
        <p:spPr>
          <a:xfrm>
            <a:off x="5867400" y="0"/>
            <a:ext cx="2562639" cy="901700"/>
          </a:xfrm>
          <a:prstGeom prst="wedgeRoundRectCallout">
            <a:avLst>
              <a:gd name="adj1" fmla="val 10903"/>
              <a:gd name="adj2" fmla="val 7027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Enter delivery location detail and Pin code. 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9144000" cy="682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7795591" y="2133600"/>
            <a:ext cx="1066800" cy="1447800"/>
          </a:xfrm>
          <a:prstGeom prst="wedgeRoundRectCallout">
            <a:avLst>
              <a:gd name="adj1" fmla="val -108238"/>
              <a:gd name="adj2" fmla="val -4456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Fill Pre-Bid Meeting  Information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5105400" y="3849757"/>
            <a:ext cx="1219200" cy="1295400"/>
          </a:xfrm>
          <a:prstGeom prst="wedgeRoundRectCallout">
            <a:avLst>
              <a:gd name="adj1" fmla="val 104494"/>
              <a:gd name="adj2" fmla="val -6405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Enter Bid Opening Place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843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876800" y="4800600"/>
            <a:ext cx="1752600" cy="915588"/>
          </a:xfrm>
          <a:prstGeom prst="wedgeRoundRectCallout">
            <a:avLst>
              <a:gd name="adj1" fmla="val 74786"/>
              <a:gd name="adj2" fmla="val -1662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10000"/>
          </a:bodyPr>
          <a:lstStyle/>
          <a:p>
            <a:pPr>
              <a:defRPr/>
            </a:pPr>
            <a:r>
              <a:rPr lang="en-US" dirty="0" smtClean="0"/>
              <a:t>Select Tenderer/Bidder class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rrowheads="1"/>
          </p:cNvPicPr>
          <p:nvPr/>
        </p:nvPicPr>
        <p:blipFill>
          <a:blip r:embed="rId3" cstate="print"/>
          <a:srcRect l="3416" r="4880"/>
          <a:stretch>
            <a:fillRect/>
          </a:stretch>
        </p:blipFill>
        <p:spPr bwMode="auto">
          <a:xfrm>
            <a:off x="0" y="7620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3824080" y="6248400"/>
            <a:ext cx="3110120" cy="609600"/>
          </a:xfrm>
          <a:prstGeom prst="wedgeRoundRectCallout">
            <a:avLst>
              <a:gd name="adj1" fmla="val 67751"/>
              <a:gd name="adj2" fmla="val -5478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Yes for Item wise Evaluation Otherwise Select No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ular Callout 4"/>
          <p:cNvSpPr>
            <a:spLocks/>
          </p:cNvSpPr>
          <p:nvPr/>
        </p:nvSpPr>
        <p:spPr>
          <a:xfrm>
            <a:off x="3563592" y="4876800"/>
            <a:ext cx="1828800" cy="1066800"/>
          </a:xfrm>
          <a:prstGeom prst="wedgeRoundRectCallout">
            <a:avLst>
              <a:gd name="adj1" fmla="val 72498"/>
              <a:gd name="adj2" fmla="val -1624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>
              <a:defRPr/>
            </a:pPr>
            <a:r>
              <a:rPr lang="en-US" dirty="0" smtClean="0"/>
              <a:t>Fill Inviting Officer, Inviting Officer  Address  Details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>
            <a:spLocks/>
          </p:cNvSpPr>
          <p:nvPr/>
        </p:nvSpPr>
        <p:spPr>
          <a:xfrm>
            <a:off x="7706139" y="5562600"/>
            <a:ext cx="1447800" cy="603766"/>
          </a:xfrm>
          <a:prstGeom prst="wedgeRoundRectCallout">
            <a:avLst>
              <a:gd name="adj1" fmla="val -11256"/>
              <a:gd name="adj2" fmla="val 12165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/>
          </a:bodyPr>
          <a:lstStyle/>
          <a:p>
            <a:pPr>
              <a:defRPr/>
            </a:pPr>
            <a:r>
              <a:rPr lang="en-US" dirty="0" smtClean="0"/>
              <a:t>Click on Next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2518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1524000" y="5638800"/>
            <a:ext cx="7315200" cy="9144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2400" b="1" dirty="0">
                <a:latin typeface="+mn-lt"/>
                <a:cs typeface="+mn-cs"/>
              </a:rPr>
              <a:t>Role Based </a:t>
            </a:r>
            <a:r>
              <a:rPr lang="en-US" sz="2400" b="1" dirty="0" smtClean="0">
                <a:latin typeface="+mn-lt"/>
                <a:cs typeface="+mn-cs"/>
              </a:rPr>
              <a:t>(Procurement </a:t>
            </a:r>
            <a:r>
              <a:rPr lang="en-US" sz="2400" b="1" dirty="0" smtClean="0"/>
              <a:t>Officer Admin(Creator)</a:t>
            </a:r>
            <a:r>
              <a:rPr lang="en-US" sz="2400" b="1" dirty="0" smtClean="0">
                <a:latin typeface="+mn-lt"/>
                <a:cs typeface="+mn-cs"/>
              </a:rPr>
              <a:t>/ </a:t>
            </a:r>
            <a:r>
              <a:rPr lang="en-US" sz="2400" b="1" dirty="0">
                <a:latin typeface="+mn-lt"/>
                <a:cs typeface="+mn-cs"/>
              </a:rPr>
              <a:t>Publisher/ Opener / Evaluator) Dashboard will appear.</a:t>
            </a: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3352800" y="2978150"/>
            <a:ext cx="3031835" cy="876300"/>
          </a:xfrm>
          <a:prstGeom prst="wedgeRoundRectCallout">
            <a:avLst>
              <a:gd name="adj1" fmla="val -104434"/>
              <a:gd name="adj2" fmla="val -4444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85000" lnSpcReduction="10000"/>
          </a:bodyPr>
          <a:lstStyle/>
          <a:p>
            <a:pPr algn="ctr">
              <a:defRPr/>
            </a:pPr>
            <a:r>
              <a:rPr lang="en-US" dirty="0"/>
              <a:t>Click On </a:t>
            </a:r>
            <a:r>
              <a:rPr lang="en-US" dirty="0" smtClean="0"/>
              <a:t>‘Create Tender/Tender List’ </a:t>
            </a:r>
            <a:r>
              <a:rPr lang="en-US" dirty="0"/>
              <a:t>to </a:t>
            </a:r>
            <a:r>
              <a:rPr lang="en-US" dirty="0" smtClean="0"/>
              <a:t>Start Tender Creation Process </a:t>
            </a:r>
            <a:r>
              <a:rPr lang="en-US" dirty="0"/>
              <a:t>/ </a:t>
            </a:r>
            <a:r>
              <a:rPr lang="en-US" dirty="0" smtClean="0"/>
              <a:t>Edit the </a:t>
            </a:r>
            <a:r>
              <a:rPr lang="en-US" dirty="0"/>
              <a:t>E</a:t>
            </a:r>
            <a:r>
              <a:rPr lang="en-US" dirty="0" smtClean="0"/>
              <a:t>xisting Tenders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3657600" y="1066800"/>
            <a:ext cx="2057400" cy="533400"/>
          </a:xfrm>
          <a:prstGeom prst="wedgeRoundRectCallout">
            <a:avLst>
              <a:gd name="adj1" fmla="val -23317"/>
              <a:gd name="adj2" fmla="val 11824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Add Fee details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7086600" y="228600"/>
            <a:ext cx="1905000" cy="838200"/>
          </a:xfrm>
          <a:prstGeom prst="wedgeRoundRectCallout">
            <a:avLst>
              <a:gd name="adj1" fmla="val -67683"/>
              <a:gd name="adj2" fmla="val 1792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77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Not Applicable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 case of no tender Fee &amp; EMD</a:t>
            </a:r>
            <a:endParaRPr lang="en-IN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2792896" y="4320209"/>
            <a:ext cx="3810000" cy="685800"/>
          </a:xfrm>
          <a:prstGeom prst="rect">
            <a:avLst/>
          </a:prstGeom>
          <a:solidFill>
            <a:schemeClr val="bg1">
              <a:lumMod val="75000"/>
            </a:schemeClr>
          </a:solidFill>
          <a:ln w="317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In CPPP payment mode is still offline</a:t>
            </a:r>
            <a:endParaRPr lang="en-US" sz="2400" b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781800" y="-34787"/>
            <a:ext cx="1905000" cy="838200"/>
          </a:xfrm>
          <a:prstGeom prst="wedgeRoundRectCallout">
            <a:avLst>
              <a:gd name="adj1" fmla="val -95418"/>
              <a:gd name="adj2" fmla="val 2445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Enter Tender Fee and its exemption here.</a:t>
            </a:r>
            <a:endParaRPr lang="en-IN" sz="1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645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172200" y="2514600"/>
            <a:ext cx="1905000" cy="901700"/>
          </a:xfrm>
          <a:prstGeom prst="wedgeRoundRectCallout">
            <a:avLst>
              <a:gd name="adj1" fmla="val -83592"/>
              <a:gd name="adj2" fmla="val 1319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Enter EMD  details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6781800" y="838200"/>
            <a:ext cx="1905000" cy="1219200"/>
          </a:xfrm>
          <a:prstGeom prst="wedgeRoundRectCallout">
            <a:avLst>
              <a:gd name="adj1" fmla="val -83592"/>
              <a:gd name="adj2" fmla="val 1319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Enter Tender Fee 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Payable </a:t>
            </a:r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To and Tender 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Fee Payable </a:t>
            </a:r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At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324600" y="838200"/>
            <a:ext cx="1752600" cy="1828800"/>
          </a:xfrm>
          <a:prstGeom prst="wedgeRoundRectCallout">
            <a:avLst>
              <a:gd name="adj1" fmla="val -101740"/>
              <a:gd name="adj2" fmla="val 3667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lnSpcReduction="1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To get EMD in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Percentage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Select on Percentage,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therwise select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fixed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6781800" y="2895600"/>
            <a:ext cx="1752600" cy="838200"/>
          </a:xfrm>
          <a:prstGeom prst="wedgeRoundRectCallout">
            <a:avLst>
              <a:gd name="adj1" fmla="val -155426"/>
              <a:gd name="adj2" fmla="val -3585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Enter  EMD in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Percentage(%)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419600" y="3416300"/>
            <a:ext cx="1905000" cy="1219200"/>
          </a:xfrm>
          <a:prstGeom prst="wedgeRoundRectCallout">
            <a:avLst>
              <a:gd name="adj1" fmla="val -10549"/>
              <a:gd name="adj2" fmla="val -9985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EMD Amount to be paid after Exemption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09600" y="3877917"/>
            <a:ext cx="1752600" cy="838200"/>
          </a:xfrm>
          <a:prstGeom prst="wedgeRoundRectCallout">
            <a:avLst>
              <a:gd name="adj1" fmla="val 61587"/>
              <a:gd name="adj2" fmla="val -894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Offline Instruments.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6172200" y="2667000"/>
            <a:ext cx="1905000" cy="914400"/>
          </a:xfrm>
          <a:prstGeom prst="wedgeRoundRectCallout">
            <a:avLst>
              <a:gd name="adj1" fmla="val -83592"/>
              <a:gd name="adj2" fmla="val 1319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Select Exemption Type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ular Callout 4"/>
          <p:cNvSpPr>
            <a:spLocks/>
          </p:cNvSpPr>
          <p:nvPr/>
        </p:nvSpPr>
        <p:spPr>
          <a:xfrm>
            <a:off x="4800600" y="4381500"/>
            <a:ext cx="1905000" cy="1219200"/>
          </a:xfrm>
          <a:prstGeom prst="wedgeRoundRectCallout">
            <a:avLst>
              <a:gd name="adj1" fmla="val -29330"/>
              <a:gd name="adj2" fmla="val -86807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Enter EMD Fee 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Payable </a:t>
            </a:r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sz="1700" dirty="0">
                <a:latin typeface="Times New Roman" pitchFamily="18" charset="0"/>
                <a:cs typeface="Times New Roman" pitchFamily="18" charset="0"/>
              </a:rPr>
              <a:t>Tender Fee Payable </a:t>
            </a:r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At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4953000" y="3048000"/>
            <a:ext cx="1752600" cy="838200"/>
          </a:xfrm>
          <a:prstGeom prst="wedgeRoundRectCallout">
            <a:avLst>
              <a:gd name="adj1" fmla="val -66957"/>
              <a:gd name="adj2" fmla="val 4639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Select Multicurrency for Fee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4648200" y="2286000"/>
            <a:ext cx="1752600" cy="1295400"/>
          </a:xfrm>
          <a:prstGeom prst="wedgeRoundRectCallout">
            <a:avLst>
              <a:gd name="adj1" fmla="val -51834"/>
              <a:gd name="adj2" fmla="val 6992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If Tender  is Global then Select Multicurrency for  Fee/EMD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ular Callout 4"/>
          <p:cNvSpPr>
            <a:spLocks/>
          </p:cNvSpPr>
          <p:nvPr/>
        </p:nvSpPr>
        <p:spPr>
          <a:xfrm>
            <a:off x="7262191" y="2743200"/>
            <a:ext cx="1752600" cy="1591365"/>
          </a:xfrm>
          <a:prstGeom prst="wedgeRoundRectCallout">
            <a:avLst>
              <a:gd name="adj1" fmla="val -203064"/>
              <a:gd name="adj2" fmla="val 6460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85000" lnSpcReduction="1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Enter Conversion rate. System would automatically displays Tender Fee, EMD Fee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7620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7391400" y="5334000"/>
            <a:ext cx="1371600" cy="685800"/>
          </a:xfrm>
          <a:prstGeom prst="wedgeRoundRectCallout">
            <a:avLst>
              <a:gd name="adj1" fmla="val 17599"/>
              <a:gd name="adj2" fmla="val 13118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lnSpcReduction="1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next button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rrowheads="1"/>
          </p:cNvPicPr>
          <p:nvPr/>
        </p:nvPicPr>
        <p:blipFill>
          <a:blip r:embed="rId2" cstate="print"/>
          <a:srcRect l="1952" r="2928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ular Callout 6"/>
          <p:cNvSpPr>
            <a:spLocks/>
          </p:cNvSpPr>
          <p:nvPr/>
        </p:nvSpPr>
        <p:spPr>
          <a:xfrm>
            <a:off x="1676400" y="3008717"/>
            <a:ext cx="3009900" cy="792291"/>
          </a:xfrm>
          <a:prstGeom prst="wedgeRoundRectCallout">
            <a:avLst>
              <a:gd name="adj1" fmla="val 20322"/>
              <a:gd name="adj2" fmla="val 11335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>
              <a:defRPr/>
            </a:pPr>
            <a:r>
              <a:rPr lang="en-US" dirty="0"/>
              <a:t>Latest </a:t>
            </a:r>
            <a:r>
              <a:rPr lang="en-US" b="1" dirty="0"/>
              <a:t>20</a:t>
            </a:r>
            <a:r>
              <a:rPr lang="en-US" dirty="0"/>
              <a:t> Tenders Published will be displayed here </a:t>
            </a:r>
          </a:p>
        </p:txBody>
      </p:sp>
      <p:sp>
        <p:nvSpPr>
          <p:cNvPr id="8" name="Rounded Rectangular Callout 7"/>
          <p:cNvSpPr>
            <a:spLocks/>
          </p:cNvSpPr>
          <p:nvPr/>
        </p:nvSpPr>
        <p:spPr>
          <a:xfrm>
            <a:off x="5562600" y="3020154"/>
            <a:ext cx="3009900" cy="792291"/>
          </a:xfrm>
          <a:prstGeom prst="wedgeRoundRectCallout">
            <a:avLst>
              <a:gd name="adj1" fmla="val 31769"/>
              <a:gd name="adj2" fmla="val 11335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>
              <a:defRPr/>
            </a:pPr>
            <a:r>
              <a:rPr lang="en-US" dirty="0" smtClean="0"/>
              <a:t>Delete </a:t>
            </a:r>
            <a:r>
              <a:rPr lang="en-US" dirty="0"/>
              <a:t>option </a:t>
            </a:r>
            <a:r>
              <a:rPr lang="en-US" dirty="0" smtClean="0"/>
              <a:t>means, Tender </a:t>
            </a:r>
            <a:r>
              <a:rPr lang="en-US" dirty="0"/>
              <a:t>is in Creation Stage</a:t>
            </a:r>
          </a:p>
        </p:txBody>
      </p:sp>
      <p:sp>
        <p:nvSpPr>
          <p:cNvPr id="9" name="Rounded Rectangular Callout 8"/>
          <p:cNvSpPr>
            <a:spLocks/>
          </p:cNvSpPr>
          <p:nvPr/>
        </p:nvSpPr>
        <p:spPr>
          <a:xfrm>
            <a:off x="4343400" y="4757136"/>
            <a:ext cx="3009900" cy="792291"/>
          </a:xfrm>
          <a:prstGeom prst="wedgeRoundRectCallout">
            <a:avLst>
              <a:gd name="adj1" fmla="val 73156"/>
              <a:gd name="adj2" fmla="val -5056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>
              <a:defRPr/>
            </a:pPr>
            <a:r>
              <a:rPr lang="en-US" dirty="0" smtClean="0"/>
              <a:t>No delete </a:t>
            </a:r>
            <a:r>
              <a:rPr lang="en-US" dirty="0"/>
              <a:t>option </a:t>
            </a:r>
            <a:r>
              <a:rPr lang="en-US" dirty="0" smtClean="0"/>
              <a:t>means, </a:t>
            </a:r>
            <a:r>
              <a:rPr lang="en-US" dirty="0"/>
              <a:t>Tender </a:t>
            </a:r>
            <a:r>
              <a:rPr lang="en-US" dirty="0" smtClean="0"/>
              <a:t>has been Published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4038600" y="0"/>
            <a:ext cx="1828800" cy="838200"/>
          </a:xfrm>
          <a:prstGeom prst="wedgeRoundRectCallout">
            <a:avLst>
              <a:gd name="adj1" fmla="val 19167"/>
              <a:gd name="adj2" fmla="val 7905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Enter Critical Dates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ular Callout 4"/>
          <p:cNvSpPr>
            <a:spLocks/>
          </p:cNvSpPr>
          <p:nvPr/>
        </p:nvSpPr>
        <p:spPr>
          <a:xfrm>
            <a:off x="6248400" y="1967948"/>
            <a:ext cx="2438400" cy="838200"/>
          </a:xfrm>
          <a:prstGeom prst="wedgeRoundRectCallout">
            <a:avLst>
              <a:gd name="adj1" fmla="val -71051"/>
              <a:gd name="adj2" fmla="val 4111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en-IN" sz="1400" dirty="0" smtClean="0"/>
              <a:t>Date/Time at which this tender  would  </a:t>
            </a:r>
            <a:r>
              <a:rPr lang="en-IN" sz="1400" dirty="0"/>
              <a:t>be published on </a:t>
            </a:r>
            <a:r>
              <a:rPr lang="en-IN" sz="1400" dirty="0" smtClean="0"/>
              <a:t>the </a:t>
            </a:r>
            <a:r>
              <a:rPr lang="en-IN" sz="1400" dirty="0"/>
              <a:t>website</a:t>
            </a:r>
          </a:p>
        </p:txBody>
      </p:sp>
      <p:sp>
        <p:nvSpPr>
          <p:cNvPr id="6" name="Rounded Rectangular Callout 5"/>
          <p:cNvSpPr>
            <a:spLocks/>
          </p:cNvSpPr>
          <p:nvPr/>
        </p:nvSpPr>
        <p:spPr>
          <a:xfrm>
            <a:off x="6172200" y="2948609"/>
            <a:ext cx="2438400" cy="480391"/>
          </a:xfrm>
          <a:prstGeom prst="wedgeRoundRectCallout">
            <a:avLst>
              <a:gd name="adj1" fmla="val -68877"/>
              <a:gd name="adj2" fmla="val -28451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en-IN" sz="1400" dirty="0" smtClean="0"/>
              <a:t>Date /Time  for downloading of  tender documents</a:t>
            </a:r>
            <a:endParaRPr lang="en-IN" sz="1400" dirty="0"/>
          </a:p>
        </p:txBody>
      </p:sp>
      <p:sp>
        <p:nvSpPr>
          <p:cNvPr id="7" name="Rounded Rectangular Callout 6"/>
          <p:cNvSpPr>
            <a:spLocks/>
          </p:cNvSpPr>
          <p:nvPr/>
        </p:nvSpPr>
        <p:spPr>
          <a:xfrm>
            <a:off x="6248400" y="3962400"/>
            <a:ext cx="2438400" cy="533400"/>
          </a:xfrm>
          <a:prstGeom prst="wedgeRoundRectCallout">
            <a:avLst>
              <a:gd name="adj1" fmla="val -72680"/>
              <a:gd name="adj2" fmla="val 47438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en-IN" sz="1400" dirty="0" smtClean="0"/>
              <a:t>Date /Time  for submission of bids online.</a:t>
            </a:r>
            <a:endParaRPr lang="en-IN" sz="1400" dirty="0"/>
          </a:p>
        </p:txBody>
      </p:sp>
      <p:sp>
        <p:nvSpPr>
          <p:cNvPr id="9" name="Rounded Rectangular Callout 8"/>
          <p:cNvSpPr>
            <a:spLocks/>
          </p:cNvSpPr>
          <p:nvPr/>
        </p:nvSpPr>
        <p:spPr>
          <a:xfrm>
            <a:off x="6172200" y="5004352"/>
            <a:ext cx="2438400" cy="710648"/>
          </a:xfrm>
          <a:prstGeom prst="wedgeRoundRectCallout">
            <a:avLst>
              <a:gd name="adj1" fmla="val -71050"/>
              <a:gd name="adj2" fmla="val -1969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en-IN" sz="1400" dirty="0" smtClean="0"/>
              <a:t>Date /Time till </a:t>
            </a:r>
            <a:r>
              <a:rPr lang="en-IN" sz="1400" dirty="0"/>
              <a:t>which the bidders can </a:t>
            </a:r>
            <a:r>
              <a:rPr lang="en-IN" sz="1400" dirty="0" smtClean="0"/>
              <a:t>submit/resubmit </a:t>
            </a:r>
            <a:r>
              <a:rPr lang="en-IN" sz="1400" dirty="0"/>
              <a:t>their bid</a:t>
            </a:r>
          </a:p>
        </p:txBody>
      </p:sp>
      <p:sp>
        <p:nvSpPr>
          <p:cNvPr id="11" name="Rounded Rectangular Callout 10"/>
          <p:cNvSpPr>
            <a:spLocks/>
          </p:cNvSpPr>
          <p:nvPr/>
        </p:nvSpPr>
        <p:spPr>
          <a:xfrm>
            <a:off x="4648200" y="5888934"/>
            <a:ext cx="2438400" cy="710648"/>
          </a:xfrm>
          <a:prstGeom prst="wedgeRoundRectCallout">
            <a:avLst>
              <a:gd name="adj1" fmla="val -11268"/>
              <a:gd name="adj2" fmla="val -7750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en-IN" sz="1400" dirty="0" smtClean="0"/>
              <a:t>Date /Time at </a:t>
            </a:r>
            <a:r>
              <a:rPr lang="en-IN" sz="1400" dirty="0"/>
              <a:t>which the bids will </a:t>
            </a:r>
            <a:r>
              <a:rPr lang="en-IN" sz="1400" dirty="0" smtClean="0"/>
              <a:t>be </a:t>
            </a:r>
            <a:r>
              <a:rPr lang="en-IN" sz="1400" dirty="0"/>
              <a:t>opened</a:t>
            </a:r>
          </a:p>
        </p:txBody>
      </p:sp>
      <p:sp>
        <p:nvSpPr>
          <p:cNvPr id="10" name="Rounded Rectangular Callout 9"/>
          <p:cNvSpPr>
            <a:spLocks/>
          </p:cNvSpPr>
          <p:nvPr/>
        </p:nvSpPr>
        <p:spPr>
          <a:xfrm>
            <a:off x="381000" y="2057400"/>
            <a:ext cx="2438400" cy="838200"/>
          </a:xfrm>
          <a:prstGeom prst="wedgeRoundRectCallout">
            <a:avLst>
              <a:gd name="adj1" fmla="val 43081"/>
              <a:gd name="adj2" fmla="val 10277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en-US" sz="1400" dirty="0" smtClean="0"/>
              <a:t>Date/Time period during which bidders can ask for any Clarification  online </a:t>
            </a:r>
            <a:endParaRPr lang="en-US" sz="1400" dirty="0"/>
          </a:p>
        </p:txBody>
      </p:sp>
      <p:sp>
        <p:nvSpPr>
          <p:cNvPr id="14" name="Rectangle 31"/>
          <p:cNvSpPr>
            <a:spLocks noChangeArrowheads="1"/>
          </p:cNvSpPr>
          <p:nvPr/>
        </p:nvSpPr>
        <p:spPr bwMode="auto">
          <a:xfrm>
            <a:off x="2667000" y="3429000"/>
            <a:ext cx="3124200" cy="7620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4191000" y="1563757"/>
            <a:ext cx="1212574" cy="785190"/>
          </a:xfrm>
          <a:prstGeom prst="wedgeRoundRectCallout">
            <a:avLst>
              <a:gd name="adj1" fmla="val 55580"/>
              <a:gd name="adj2" fmla="val 11067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r>
              <a:rPr lang="en-IN" sz="1700" dirty="0" smtClean="0"/>
              <a:t>Select Publishing  Date</a:t>
            </a:r>
            <a:endParaRPr lang="en-IN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-5080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5237922" y="1676400"/>
            <a:ext cx="1828800" cy="838200"/>
          </a:xfrm>
          <a:prstGeom prst="wedgeRoundRectCallout">
            <a:avLst>
              <a:gd name="adj1" fmla="val 66269"/>
              <a:gd name="adj2" fmla="val 5850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Time should be between 9 AM to 6 PM.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1066800" y="1648239"/>
            <a:ext cx="1981200" cy="990600"/>
          </a:xfrm>
          <a:prstGeom prst="wedgeRoundRectCallout">
            <a:avLst>
              <a:gd name="adj1" fmla="val 33252"/>
              <a:gd name="adj2" fmla="val 10743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For receiving online clarification  through system</a:t>
            </a:r>
          </a:p>
        </p:txBody>
      </p:sp>
      <p:sp>
        <p:nvSpPr>
          <p:cNvPr id="4" name="Rectangle 31"/>
          <p:cNvSpPr>
            <a:spLocks noChangeArrowheads="1"/>
          </p:cNvSpPr>
          <p:nvPr/>
        </p:nvSpPr>
        <p:spPr bwMode="auto">
          <a:xfrm>
            <a:off x="2590800" y="3048000"/>
            <a:ext cx="5867400" cy="8382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5" name="Rounded Rectangular Callout 4"/>
          <p:cNvSpPr>
            <a:spLocks/>
          </p:cNvSpPr>
          <p:nvPr/>
        </p:nvSpPr>
        <p:spPr>
          <a:xfrm>
            <a:off x="7543800" y="6019800"/>
            <a:ext cx="1447800" cy="603766"/>
          </a:xfrm>
          <a:prstGeom prst="wedgeRoundRectCallout">
            <a:avLst>
              <a:gd name="adj1" fmla="val -3933"/>
              <a:gd name="adj2" fmla="val -78080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/>
          </a:bodyPr>
          <a:lstStyle/>
          <a:p>
            <a:pPr>
              <a:defRPr/>
            </a:pPr>
            <a:r>
              <a:rPr lang="en-US" dirty="0" smtClean="0"/>
              <a:t>Click on Next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2286000" y="5558135"/>
            <a:ext cx="3200400" cy="1299865"/>
          </a:xfrm>
          <a:prstGeom prst="wedgeRoundRectCallout">
            <a:avLst>
              <a:gd name="adj1" fmla="val 130177"/>
              <a:gd name="adj2" fmla="val -87502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>
              <a:defRPr/>
            </a:pPr>
            <a:r>
              <a:rPr lang="en-US" sz="1700" dirty="0" smtClean="0"/>
              <a:t>Select the Department users who will Open the Bids. To add more bid openers, Go to Org Hierarchy Master </a:t>
            </a:r>
            <a:endParaRPr lang="en-US" sz="1700" dirty="0"/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5724939" y="6364357"/>
            <a:ext cx="2219738" cy="493643"/>
          </a:xfrm>
          <a:prstGeom prst="wedgeRoundRectCallout">
            <a:avLst>
              <a:gd name="adj1" fmla="val 56873"/>
              <a:gd name="adj2" fmla="val -44183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>
              <a:defRPr/>
            </a:pPr>
            <a:r>
              <a:rPr lang="en-US" sz="1700" dirty="0" smtClean="0"/>
              <a:t>Click on Submit to Proceed further</a:t>
            </a:r>
            <a:endParaRPr lang="en-US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096000" y="5029200"/>
            <a:ext cx="1981200" cy="838200"/>
          </a:xfrm>
          <a:prstGeom prst="wedgeRoundRectCallout">
            <a:avLst>
              <a:gd name="adj1" fmla="val 20860"/>
              <a:gd name="adj2" fmla="val -99866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Click on Upload button to Add Document</a:t>
            </a:r>
            <a:endParaRPr lang="en-I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/>
          <p:cNvPicPr>
            <a:picLocks noChangeArrowheads="1"/>
          </p:cNvPicPr>
          <p:nvPr/>
        </p:nvPicPr>
        <p:blipFill>
          <a:blip r:embed="rId2" cstate="print"/>
          <a:srcRect l="3416" r="4880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>
            <a:spLocks/>
          </p:cNvSpPr>
          <p:nvPr/>
        </p:nvSpPr>
        <p:spPr>
          <a:xfrm>
            <a:off x="6019800" y="2133600"/>
            <a:ext cx="1981200" cy="838200"/>
          </a:xfrm>
          <a:prstGeom prst="wedgeRoundRectCallout">
            <a:avLst>
              <a:gd name="adj1" fmla="val -61414"/>
              <a:gd name="adj2" fmla="val 55075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en-US" dirty="0" smtClean="0"/>
              <a:t>Select the relevant Document Type to be uploaded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368" r="6833"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ular Callout 2"/>
          <p:cNvSpPr>
            <a:spLocks/>
          </p:cNvSpPr>
          <p:nvPr/>
        </p:nvSpPr>
        <p:spPr>
          <a:xfrm>
            <a:off x="6019800" y="2133600"/>
            <a:ext cx="1374913" cy="762000"/>
          </a:xfrm>
          <a:prstGeom prst="wedgeRoundRectCallout">
            <a:avLst>
              <a:gd name="adj1" fmla="val -33822"/>
              <a:gd name="adj2" fmla="val 65984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Enter Description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ular Callout 3"/>
          <p:cNvSpPr>
            <a:spLocks/>
          </p:cNvSpPr>
          <p:nvPr/>
        </p:nvSpPr>
        <p:spPr>
          <a:xfrm>
            <a:off x="4419600" y="4495800"/>
            <a:ext cx="2438400" cy="762000"/>
          </a:xfrm>
          <a:prstGeom prst="wedgeRoundRectCallout">
            <a:avLst>
              <a:gd name="adj1" fmla="val 33569"/>
              <a:gd name="adj2" fmla="val -88799"/>
              <a:gd name="adj3" fmla="val 1666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3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sz="1700" dirty="0" smtClean="0">
                <a:latin typeface="Times New Roman" pitchFamily="18" charset="0"/>
                <a:cs typeface="Times New Roman" pitchFamily="18" charset="0"/>
              </a:rPr>
              <a:t>Click on Icon to Select document from local computer</a:t>
            </a:r>
            <a:endParaRPr lang="en-IN" sz="17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045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ivic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</TotalTime>
  <Words>1631</Words>
  <Application>Microsoft Office PowerPoint</Application>
  <PresentationFormat>On-screen Show (4:3)</PresentationFormat>
  <Paragraphs>276</Paragraphs>
  <Slides>160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160</vt:i4>
      </vt:variant>
    </vt:vector>
  </HeadingPairs>
  <TitlesOfParts>
    <vt:vector size="162" baseType="lpstr">
      <vt:lpstr>Office Theme</vt:lpstr>
      <vt:lpstr>Civic</vt:lpstr>
      <vt:lpstr>STEP BY STEP  Guide On</vt:lpstr>
      <vt:lpstr>Contents  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  <vt:lpstr>Slide 108</vt:lpstr>
      <vt:lpstr>Slide 109</vt:lpstr>
      <vt:lpstr>Slide 110</vt:lpstr>
      <vt:lpstr>Slide 111</vt:lpstr>
      <vt:lpstr>Slide 112</vt:lpstr>
      <vt:lpstr>Slide 113</vt:lpstr>
      <vt:lpstr>Slide 114</vt:lpstr>
      <vt:lpstr>Slide 115</vt:lpstr>
      <vt:lpstr>Slide 116</vt:lpstr>
      <vt:lpstr>Slide 117</vt:lpstr>
      <vt:lpstr>Slide 118</vt:lpstr>
      <vt:lpstr>Slide 119</vt:lpstr>
      <vt:lpstr>Slide 120</vt:lpstr>
      <vt:lpstr>Slide 121</vt:lpstr>
      <vt:lpstr>Slide 122</vt:lpstr>
      <vt:lpstr>Slide 123</vt:lpstr>
      <vt:lpstr>Slide 124</vt:lpstr>
      <vt:lpstr>Slide 125</vt:lpstr>
      <vt:lpstr>Slide 126</vt:lpstr>
      <vt:lpstr>Slide 127</vt:lpstr>
      <vt:lpstr>Slide 128</vt:lpstr>
      <vt:lpstr>Slide 129</vt:lpstr>
      <vt:lpstr>Slide 130</vt:lpstr>
      <vt:lpstr>Slide 131</vt:lpstr>
      <vt:lpstr>Slide 132</vt:lpstr>
      <vt:lpstr>Slide 133</vt:lpstr>
      <vt:lpstr>Slide 134</vt:lpstr>
      <vt:lpstr>Slide 135</vt:lpstr>
      <vt:lpstr>Slide 136</vt:lpstr>
      <vt:lpstr>Slide 137</vt:lpstr>
      <vt:lpstr>Slide 138</vt:lpstr>
      <vt:lpstr>Slide 139</vt:lpstr>
      <vt:lpstr>Slide 140</vt:lpstr>
      <vt:lpstr>Slide 141</vt:lpstr>
      <vt:lpstr>Slide 142</vt:lpstr>
      <vt:lpstr>Slide 143</vt:lpstr>
      <vt:lpstr>Slide 144</vt:lpstr>
      <vt:lpstr>Slide 145</vt:lpstr>
      <vt:lpstr>Slide 146</vt:lpstr>
      <vt:lpstr>Slide 147</vt:lpstr>
      <vt:lpstr>Slide 148</vt:lpstr>
      <vt:lpstr>Slide 149</vt:lpstr>
      <vt:lpstr>Slide 150</vt:lpstr>
      <vt:lpstr>Slide 151</vt:lpstr>
      <vt:lpstr>Slide 152</vt:lpstr>
      <vt:lpstr>Slide 153</vt:lpstr>
      <vt:lpstr>Slide 154</vt:lpstr>
      <vt:lpstr>Slide 155</vt:lpstr>
      <vt:lpstr>Slide 156</vt:lpstr>
      <vt:lpstr>Slide 157</vt:lpstr>
      <vt:lpstr>Slide 158</vt:lpstr>
      <vt:lpstr>Slide 159</vt:lpstr>
      <vt:lpstr>END OF TENDER CREATION AND PUBLISHING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yogesh</dc:creator>
  <cp:lastModifiedBy>nic2454</cp:lastModifiedBy>
  <cp:revision>277</cp:revision>
  <dcterms:created xsi:type="dcterms:W3CDTF">2015-07-28T08:15:26Z</dcterms:created>
  <dcterms:modified xsi:type="dcterms:W3CDTF">2015-10-12T10:26:28Z</dcterms:modified>
</cp:coreProperties>
</file>