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9"/>
  </p:notesMasterIdLst>
  <p:sldIdLst>
    <p:sldId id="456" r:id="rId2"/>
    <p:sldId id="256" r:id="rId3"/>
    <p:sldId id="258" r:id="rId4"/>
    <p:sldId id="260" r:id="rId5"/>
    <p:sldId id="453" r:id="rId6"/>
    <p:sldId id="262" r:id="rId7"/>
    <p:sldId id="263" r:id="rId8"/>
    <p:sldId id="264" r:id="rId9"/>
    <p:sldId id="269" r:id="rId10"/>
    <p:sldId id="271" r:id="rId11"/>
    <p:sldId id="273" r:id="rId12"/>
    <p:sldId id="275" r:id="rId13"/>
    <p:sldId id="276" r:id="rId14"/>
    <p:sldId id="277" r:id="rId15"/>
    <p:sldId id="279" r:id="rId16"/>
    <p:sldId id="280" r:id="rId17"/>
    <p:sldId id="281" r:id="rId18"/>
    <p:sldId id="283" r:id="rId19"/>
    <p:sldId id="284" r:id="rId20"/>
    <p:sldId id="285" r:id="rId21"/>
    <p:sldId id="287" r:id="rId22"/>
    <p:sldId id="290" r:id="rId23"/>
    <p:sldId id="291" r:id="rId24"/>
    <p:sldId id="293" r:id="rId25"/>
    <p:sldId id="294" r:id="rId26"/>
    <p:sldId id="296" r:id="rId27"/>
    <p:sldId id="298" r:id="rId28"/>
    <p:sldId id="300" r:id="rId29"/>
    <p:sldId id="301" r:id="rId30"/>
    <p:sldId id="303" r:id="rId31"/>
    <p:sldId id="305" r:id="rId32"/>
    <p:sldId id="306" r:id="rId33"/>
    <p:sldId id="308" r:id="rId34"/>
    <p:sldId id="309" r:id="rId35"/>
    <p:sldId id="311" r:id="rId36"/>
    <p:sldId id="312" r:id="rId37"/>
    <p:sldId id="315" r:id="rId38"/>
    <p:sldId id="317" r:id="rId39"/>
    <p:sldId id="318" r:id="rId40"/>
    <p:sldId id="319" r:id="rId41"/>
    <p:sldId id="329" r:id="rId42"/>
    <p:sldId id="330" r:id="rId43"/>
    <p:sldId id="333" r:id="rId44"/>
    <p:sldId id="335" r:id="rId45"/>
    <p:sldId id="353" r:id="rId46"/>
    <p:sldId id="428" r:id="rId47"/>
    <p:sldId id="429" r:id="rId48"/>
    <p:sldId id="370" r:id="rId49"/>
    <p:sldId id="371" r:id="rId50"/>
    <p:sldId id="373" r:id="rId51"/>
    <p:sldId id="374" r:id="rId52"/>
    <p:sldId id="375" r:id="rId53"/>
    <p:sldId id="378" r:id="rId54"/>
    <p:sldId id="379" r:id="rId55"/>
    <p:sldId id="380" r:id="rId56"/>
    <p:sldId id="382" r:id="rId57"/>
    <p:sldId id="432" r:id="rId58"/>
    <p:sldId id="385" r:id="rId59"/>
    <p:sldId id="457" r:id="rId60"/>
    <p:sldId id="446" r:id="rId61"/>
    <p:sldId id="448" r:id="rId62"/>
    <p:sldId id="450" r:id="rId63"/>
    <p:sldId id="454" r:id="rId64"/>
    <p:sldId id="452" r:id="rId65"/>
    <p:sldId id="387" r:id="rId66"/>
    <p:sldId id="389" r:id="rId67"/>
    <p:sldId id="444" r:id="rId68"/>
    <p:sldId id="392" r:id="rId69"/>
    <p:sldId id="442" r:id="rId70"/>
    <p:sldId id="441" r:id="rId71"/>
    <p:sldId id="439" r:id="rId72"/>
    <p:sldId id="443" r:id="rId73"/>
    <p:sldId id="416" r:id="rId74"/>
    <p:sldId id="417" r:id="rId75"/>
    <p:sldId id="419" r:id="rId76"/>
    <p:sldId id="420" r:id="rId77"/>
    <p:sldId id="458" r:id="rId7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82" autoAdjust="0"/>
    <p:restoredTop sz="87389" autoAdjust="0"/>
  </p:normalViewPr>
  <p:slideViewPr>
    <p:cSldViewPr>
      <p:cViewPr>
        <p:scale>
          <a:sx n="75" d="100"/>
          <a:sy n="75" d="100"/>
        </p:scale>
        <p:origin x="-1122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355ED-D063-41D3-972E-41F287FD7CD1}" type="datetimeFigureOut">
              <a:rPr lang="en-IN" smtClean="0"/>
              <a:pPr/>
              <a:t>14-09-2015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CD4AD-E8EF-45C9-AB56-AEF13984F330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1274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16365C8-34E2-45CD-8B43-89B21B860BAB}" type="slidenum">
              <a:rPr lang="en-US">
                <a:solidFill>
                  <a:prstClr val="black"/>
                </a:solidFill>
              </a:rPr>
              <a:pPr eaLnBrk="1" hangingPunct="1"/>
              <a:t>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011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7C3B10D1-62EB-4BCE-A64D-87A32F08C841}" type="slidenum">
              <a:rPr lang="en-US" sz="1200" smtClean="0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z="120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16365C8-34E2-45CD-8B43-89B21B860BAB}" type="slidenum">
              <a:rPr lang="en-US">
                <a:solidFill>
                  <a:prstClr val="black"/>
                </a:solidFill>
              </a:rPr>
              <a:pPr eaLnBrk="1" hangingPunct="1"/>
              <a:t>59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011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7C3B10D1-62EB-4BCE-A64D-87A32F08C841}" type="slidenum">
              <a:rPr lang="en-US" sz="1200" smtClean="0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US" sz="120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7B679D3-8151-4ECE-A420-0C540A5A0C9A}" type="slidenum">
              <a:rPr lang="en-US" smtClean="0"/>
              <a:pPr eaLnBrk="1" hangingPunct="1"/>
              <a:t>77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2743200"/>
            <a:ext cx="7543800" cy="33528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6600" b="1" dirty="0">
                <a:latin typeface="+mj-lt"/>
                <a:ea typeface="Arial Unicode MS" pitchFamily="34" charset="-128"/>
                <a:cs typeface="Aharoni" pitchFamily="2" charset="-79"/>
              </a:rPr>
              <a:t> </a:t>
            </a:r>
            <a:r>
              <a:rPr lang="en-US" sz="6600" b="1" dirty="0" smtClean="0">
                <a:latin typeface="+mj-lt"/>
                <a:ea typeface="Arial Unicode MS" pitchFamily="34" charset="-128"/>
                <a:cs typeface="Aharoni" pitchFamily="2" charset="-79"/>
              </a:rPr>
              <a:t>Technical Opening and Evaluation</a:t>
            </a:r>
            <a:endParaRPr lang="en-US" sz="6600" b="1" dirty="0">
              <a:latin typeface="+mj-lt"/>
              <a:ea typeface="Arial Unicode MS" pitchFamily="34" charset="-128"/>
              <a:cs typeface="Aharoni" pitchFamily="2" charset="-79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90600" y="549275"/>
            <a:ext cx="7086600" cy="2016125"/>
          </a:xfrm>
          <a:ln>
            <a:solidFill>
              <a:schemeClr val="accent5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  <a:t>STEP BY STEP </a:t>
            </a:r>
            <a:br>
              <a:rPr lang="en-US" sz="6600" b="1" dirty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</a:br>
            <a:r>
              <a:rPr lang="en-US" sz="6600" b="1" dirty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  <a:t>Guide </a:t>
            </a:r>
            <a:r>
              <a:rPr lang="en-US" sz="6600" b="1" dirty="0" smtClean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  <a:t>On</a:t>
            </a:r>
            <a:endParaRPr lang="en-US" sz="6600" b="1" dirty="0">
              <a:solidFill>
                <a:schemeClr val="tx1"/>
              </a:solidFill>
              <a:latin typeface="Arial Narrow" pitchFamily="34" charset="0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443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572000" y="5174673"/>
            <a:ext cx="2667000" cy="609600"/>
          </a:xfrm>
          <a:prstGeom prst="wedgeRoundRectCallout">
            <a:avLst>
              <a:gd name="adj1" fmla="val -34548"/>
              <a:gd name="adj2" fmla="val -7944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‘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Decrypt button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 to decrypt the bids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685800" y="4573814"/>
            <a:ext cx="2540000" cy="381000"/>
          </a:xfrm>
          <a:prstGeom prst="wedgeRoundRectCallout">
            <a:avLst>
              <a:gd name="adj1" fmla="val 63823"/>
              <a:gd name="adj2" fmla="val 22631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Total valid bids received</a:t>
            </a:r>
            <a:endParaRPr lang="en-IN" sz="17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514600" y="1447800"/>
            <a:ext cx="5791200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rgbClr val="E36C0A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2000" b="1" dirty="0" smtClean="0">
                <a:solidFill>
                  <a:srgbClr val="FF0000"/>
                </a:solidFill>
              </a:rPr>
              <a:t>Note:- </a:t>
            </a:r>
          </a:p>
          <a:p>
            <a:pPr algn="ctr">
              <a:defRPr/>
            </a:pPr>
            <a:r>
              <a:rPr lang="en-US" sz="2000" b="1" dirty="0" smtClean="0"/>
              <a:t>Minimum two bid openers should decrypt the Bid.</a:t>
            </a:r>
            <a:endParaRPr lang="en-IN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55926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172200" y="5334000"/>
            <a:ext cx="1905000" cy="609600"/>
          </a:xfrm>
          <a:prstGeom prst="wedgeRoundRectCallout">
            <a:avLst>
              <a:gd name="adj1" fmla="val 37115"/>
              <a:gd name="adj2" fmla="val 10875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Proceed</a:t>
            </a:r>
          </a:p>
        </p:txBody>
      </p:sp>
    </p:spTree>
    <p:extLst>
      <p:ext uri="{BB962C8B-B14F-4D97-AF65-F5344CB8AC3E}">
        <p14:creationId xmlns:p14="http://schemas.microsoft.com/office/powerpoint/2010/main" val="243402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724400" y="4953000"/>
            <a:ext cx="1371600" cy="685800"/>
          </a:xfrm>
          <a:prstGeom prst="wedgeRoundRectCallout">
            <a:avLst>
              <a:gd name="adj1" fmla="val 9679"/>
              <a:gd name="adj2" fmla="val -10990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/>
              <a:t>Click on Ok</a:t>
            </a:r>
            <a:endParaRPr lang="en-US" dirty="0"/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2133600" y="3276600"/>
            <a:ext cx="1371600" cy="685800"/>
          </a:xfrm>
          <a:prstGeom prst="wedgeRoundRectCallout">
            <a:avLst>
              <a:gd name="adj1" fmla="val 98910"/>
              <a:gd name="adj2" fmla="val 1932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en-US" dirty="0"/>
              <a:t>Enter </a:t>
            </a:r>
            <a:r>
              <a:rPr lang="en-US" dirty="0" smtClean="0"/>
              <a:t>DSC </a:t>
            </a:r>
            <a:r>
              <a:rPr lang="en-US" dirty="0"/>
              <a:t>Password</a:t>
            </a:r>
          </a:p>
        </p:txBody>
      </p:sp>
    </p:spTree>
    <p:extLst>
      <p:ext uri="{BB962C8B-B14F-4D97-AF65-F5344CB8AC3E}">
        <p14:creationId xmlns:p14="http://schemas.microsoft.com/office/powerpoint/2010/main" val="344969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876800" y="6019800"/>
            <a:ext cx="1905000" cy="609600"/>
          </a:xfrm>
          <a:prstGeom prst="wedgeRoundRectCallout">
            <a:avLst>
              <a:gd name="adj1" fmla="val -15023"/>
              <a:gd name="adj2" fmla="val -17573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OK</a:t>
            </a:r>
          </a:p>
        </p:txBody>
      </p:sp>
    </p:spTree>
    <p:extLst>
      <p:ext uri="{BB962C8B-B14F-4D97-AF65-F5344CB8AC3E}">
        <p14:creationId xmlns:p14="http://schemas.microsoft.com/office/powerpoint/2010/main" val="36417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57200" y="1447800"/>
            <a:ext cx="2971800" cy="1494135"/>
          </a:xfrm>
          <a:prstGeom prst="wedgeRoundRectCallout">
            <a:avLst>
              <a:gd name="adj1" fmla="val 93907"/>
              <a:gd name="adj2" fmla="val 15953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“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Green Color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” which appears under ‘Department User#2’ indicates that the respective bid opener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has already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decrypted the bid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209800" y="5867400"/>
            <a:ext cx="5410200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1600" b="1" dirty="0">
                <a:solidFill>
                  <a:srgbClr val="FF0000"/>
                </a:solidFill>
              </a:rPr>
              <a:t>Note</a:t>
            </a:r>
            <a:r>
              <a:rPr lang="en-US" sz="1600" b="1" dirty="0" smtClean="0">
                <a:solidFill>
                  <a:srgbClr val="FF0000"/>
                </a:solidFill>
              </a:rPr>
              <a:t>:-</a:t>
            </a:r>
          </a:p>
          <a:p>
            <a:pPr>
              <a:defRPr/>
            </a:pPr>
            <a:r>
              <a:rPr lang="en-US" sz="1600" b="1" dirty="0" smtClean="0"/>
              <a:t>Minimum </a:t>
            </a:r>
            <a:r>
              <a:rPr lang="en-US" sz="1600" b="1" dirty="0"/>
              <a:t>two bid openers should decrypt the Bid. </a:t>
            </a:r>
            <a:r>
              <a:rPr lang="en-US" sz="1600" b="1" dirty="0" smtClean="0"/>
              <a:t>Now the other bid opener has to login </a:t>
            </a:r>
            <a:r>
              <a:rPr lang="en-US" sz="1600" b="1" dirty="0"/>
              <a:t>and decrypt the Bid </a:t>
            </a:r>
            <a:endParaRPr lang="en-IN" sz="1600" b="1" dirty="0"/>
          </a:p>
        </p:txBody>
      </p:sp>
      <p:sp>
        <p:nvSpPr>
          <p:cNvPr id="2" name="Rectangle 1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25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572000" y="1828800"/>
            <a:ext cx="2667000" cy="838200"/>
          </a:xfrm>
          <a:prstGeom prst="wedgeRoundRectCallout">
            <a:avLst>
              <a:gd name="adj1" fmla="val 62828"/>
              <a:gd name="adj2" fmla="val 2784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Second Bid Opener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will login using his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Login ID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&amp; Password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Logout from first opener and login with another opener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057400" y="5854700"/>
            <a:ext cx="4800600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Login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with another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Bid opener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decrypt the Bid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5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1905000" y="4800600"/>
            <a:ext cx="1981200" cy="685800"/>
          </a:xfrm>
          <a:prstGeom prst="wedgeRoundRectCallout">
            <a:avLst>
              <a:gd name="adj1" fmla="val -21630"/>
              <a:gd name="adj2" fmla="val -9979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Login Button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2133600" y="5715000"/>
            <a:ext cx="6691331" cy="9144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3175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600" b="1" dirty="0">
                <a:latin typeface="Georgia" pitchFamily="18" charset="0"/>
                <a:cs typeface="Times New Roman" pitchFamily="18" charset="0"/>
              </a:rPr>
              <a:t>Physically  Insert the DSC  token into the system and Click on LOGIN. When prompted enter the DSC PIN also.</a:t>
            </a:r>
          </a:p>
        </p:txBody>
      </p:sp>
    </p:spTree>
    <p:extLst>
      <p:ext uri="{BB962C8B-B14F-4D97-AF65-F5344CB8AC3E}">
        <p14:creationId xmlns:p14="http://schemas.microsoft.com/office/powerpoint/2010/main" val="157110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70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953000" y="5029200"/>
            <a:ext cx="1524000" cy="457200"/>
          </a:xfrm>
          <a:prstGeom prst="wedgeRoundRectCallout">
            <a:avLst>
              <a:gd name="adj1" fmla="val -15946"/>
              <a:gd name="adj2" fmla="val -13880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Ok</a:t>
            </a: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2286000" y="3898900"/>
            <a:ext cx="1371600" cy="685800"/>
          </a:xfrm>
          <a:prstGeom prst="wedgeRoundRectCallout">
            <a:avLst>
              <a:gd name="adj1" fmla="val 93354"/>
              <a:gd name="adj2" fmla="val -5660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en-US" dirty="0"/>
              <a:t>Enter Dsc Password</a:t>
            </a:r>
          </a:p>
        </p:txBody>
      </p:sp>
    </p:spTree>
    <p:extLst>
      <p:ext uri="{BB962C8B-B14F-4D97-AF65-F5344CB8AC3E}">
        <p14:creationId xmlns:p14="http://schemas.microsoft.com/office/powerpoint/2010/main" val="236715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1524000" y="5638800"/>
            <a:ext cx="7315200" cy="914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400" b="1" dirty="0">
                <a:latin typeface="+mn-lt"/>
                <a:cs typeface="+mn-cs"/>
              </a:rPr>
              <a:t>Role Based </a:t>
            </a:r>
            <a:r>
              <a:rPr lang="en-US" sz="2400" b="1" dirty="0" smtClean="0">
                <a:latin typeface="+mn-lt"/>
                <a:cs typeface="+mn-cs"/>
              </a:rPr>
              <a:t>(Procurement </a:t>
            </a:r>
            <a:r>
              <a:rPr lang="en-US" sz="2400" b="1" dirty="0" smtClean="0"/>
              <a:t>Officer Admin(Creator)</a:t>
            </a:r>
            <a:r>
              <a:rPr lang="en-US" sz="2400" b="1" dirty="0" smtClean="0">
                <a:latin typeface="+mn-lt"/>
                <a:cs typeface="+mn-cs"/>
              </a:rPr>
              <a:t>/ </a:t>
            </a:r>
            <a:r>
              <a:rPr lang="en-US" sz="2400" b="1" dirty="0">
                <a:latin typeface="+mn-lt"/>
                <a:cs typeface="+mn-cs"/>
              </a:rPr>
              <a:t>Publisher/ Opener / Evaluator) Dashboard will appear.</a:t>
            </a:r>
          </a:p>
        </p:txBody>
      </p:sp>
    </p:spTree>
    <p:extLst>
      <p:ext uri="{BB962C8B-B14F-4D97-AF65-F5344CB8AC3E}">
        <p14:creationId xmlns:p14="http://schemas.microsoft.com/office/powerpoint/2010/main" val="28459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-1" y="-1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5105400" y="2438400"/>
            <a:ext cx="1981200" cy="512653"/>
          </a:xfrm>
          <a:prstGeom prst="wedgeRoundRectCallout">
            <a:avLst>
              <a:gd name="adj1" fmla="val 84210"/>
              <a:gd name="adj2" fmla="val 836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eProcure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133600" y="5270500"/>
            <a:ext cx="5486400" cy="6096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000" b="1" dirty="0"/>
              <a:t>GO TO HOME PAGE </a:t>
            </a:r>
            <a:r>
              <a:rPr lang="en-US" sz="2000" b="1"/>
              <a:t>OF </a:t>
            </a:r>
            <a:r>
              <a:rPr lang="en-US" sz="2000" b="1" smtClean="0"/>
              <a:t>CPP </a:t>
            </a:r>
            <a:r>
              <a:rPr lang="en-US" sz="2000" b="1" dirty="0"/>
              <a:t>PORTAL WITH </a:t>
            </a:r>
          </a:p>
          <a:p>
            <a:pPr algn="ctr">
              <a:defRPr/>
            </a:pPr>
            <a:r>
              <a:rPr lang="en-US" sz="2000" b="1" dirty="0" smtClean="0"/>
              <a:t>URL </a:t>
            </a:r>
            <a:r>
              <a:rPr lang="en-US" sz="2000" b="1" dirty="0"/>
              <a:t>-</a:t>
            </a:r>
            <a:r>
              <a:rPr lang="en-US" sz="2000" b="1" dirty="0">
                <a:solidFill>
                  <a:srgbClr val="FF0000"/>
                </a:solidFill>
              </a:rPr>
              <a:t>http://eprocure.gov.in</a:t>
            </a:r>
            <a:r>
              <a:rPr lang="en-US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8275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t="11215" r="4880" b="467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1905000" y="5867400"/>
            <a:ext cx="2438400" cy="762000"/>
          </a:xfrm>
          <a:prstGeom prst="wedgeRoundRectCallout">
            <a:avLst>
              <a:gd name="adj1" fmla="val -100598"/>
              <a:gd name="adj2" fmla="val -696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‘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Tenders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 link to open the Technical Bid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47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181600" y="3810000"/>
            <a:ext cx="2286000" cy="609600"/>
          </a:xfrm>
          <a:prstGeom prst="wedgeRoundRectCallout">
            <a:avLst>
              <a:gd name="adj1" fmla="val 75740"/>
              <a:gd name="adj2" fmla="val -15080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View Icon for Technical Opening</a:t>
            </a:r>
          </a:p>
        </p:txBody>
      </p:sp>
    </p:spTree>
    <p:extLst>
      <p:ext uri="{BB962C8B-B14F-4D97-AF65-F5344CB8AC3E}">
        <p14:creationId xmlns:p14="http://schemas.microsoft.com/office/powerpoint/2010/main" val="14835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607050" y="5486400"/>
            <a:ext cx="2698750" cy="609600"/>
          </a:xfrm>
          <a:prstGeom prst="wedgeRoundRectCallout">
            <a:avLst>
              <a:gd name="adj1" fmla="val -20816"/>
              <a:gd name="adj2" fmla="val -1395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‘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Decrypt’ 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button to decrypt the bids</a:t>
            </a:r>
          </a:p>
        </p:txBody>
      </p:sp>
    </p:spTree>
    <p:extLst>
      <p:ext uri="{BB962C8B-B14F-4D97-AF65-F5344CB8AC3E}">
        <p14:creationId xmlns:p14="http://schemas.microsoft.com/office/powerpoint/2010/main" val="216769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400800" y="5562600"/>
            <a:ext cx="1905000" cy="457200"/>
          </a:xfrm>
          <a:prstGeom prst="wedgeRoundRectCallout">
            <a:avLst>
              <a:gd name="adj1" fmla="val 7131"/>
              <a:gd name="adj2" fmla="val 9546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Proceed</a:t>
            </a:r>
          </a:p>
        </p:txBody>
      </p:sp>
    </p:spTree>
    <p:extLst>
      <p:ext uri="{BB962C8B-B14F-4D97-AF65-F5344CB8AC3E}">
        <p14:creationId xmlns:p14="http://schemas.microsoft.com/office/powerpoint/2010/main" val="152908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 b="502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800600" y="5334000"/>
            <a:ext cx="1905000" cy="609600"/>
          </a:xfrm>
          <a:prstGeom prst="wedgeRoundRectCallout">
            <a:avLst>
              <a:gd name="adj1" fmla="val -15023"/>
              <a:gd name="adj2" fmla="val -18607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Ok</a:t>
            </a: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2209800" y="3352800"/>
            <a:ext cx="1371600" cy="685800"/>
          </a:xfrm>
          <a:prstGeom prst="wedgeRoundRectCallout">
            <a:avLst>
              <a:gd name="adj1" fmla="val 98910"/>
              <a:gd name="adj2" fmla="val 1932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en-US" dirty="0"/>
              <a:t>Enter Dsc Password</a:t>
            </a:r>
          </a:p>
        </p:txBody>
      </p:sp>
    </p:spTree>
    <p:extLst>
      <p:ext uri="{BB962C8B-B14F-4D97-AF65-F5344CB8AC3E}">
        <p14:creationId xmlns:p14="http://schemas.microsoft.com/office/powerpoint/2010/main" val="192595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105400" y="5791200"/>
            <a:ext cx="1371600" cy="609600"/>
          </a:xfrm>
          <a:prstGeom prst="wedgeRoundRectCallout">
            <a:avLst>
              <a:gd name="adj1" fmla="val -16003"/>
              <a:gd name="adj2" fmla="val -12210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Ok</a:t>
            </a:r>
          </a:p>
        </p:txBody>
      </p:sp>
    </p:spTree>
    <p:extLst>
      <p:ext uri="{BB962C8B-B14F-4D97-AF65-F5344CB8AC3E}">
        <p14:creationId xmlns:p14="http://schemas.microsoft.com/office/powerpoint/2010/main" val="154323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3733800" y="5892800"/>
            <a:ext cx="2133600" cy="609600"/>
          </a:xfrm>
          <a:prstGeom prst="wedgeRoundRectCallout">
            <a:avLst>
              <a:gd name="adj1" fmla="val 30454"/>
              <a:gd name="adj2" fmla="val -9741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the Icon to view Technical Bids</a:t>
            </a: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5892800" y="3276599"/>
            <a:ext cx="2971800" cy="1494135"/>
          </a:xfrm>
          <a:prstGeom prst="wedgeRoundRectCallout">
            <a:avLst>
              <a:gd name="adj1" fmla="val -32589"/>
              <a:gd name="adj2" fmla="val -7080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“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Green Color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” which appears under ‘Department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User#3’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indicates that the respective bid opener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has already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decrypted the bid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44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257800" y="4038600"/>
            <a:ext cx="2590800" cy="609600"/>
          </a:xfrm>
          <a:prstGeom prst="wedgeRoundRectCallout">
            <a:avLst>
              <a:gd name="adj1" fmla="val 33119"/>
              <a:gd name="adj2" fmla="val 19128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Lock Icon against respective bidder</a:t>
            </a:r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2057400" y="1600200"/>
            <a:ext cx="6748459" cy="742952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3175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en-US" sz="1400" b="1" dirty="0">
                <a:latin typeface="Georgia" pitchFamily="18" charset="0"/>
                <a:cs typeface="Times New Roman" pitchFamily="18" charset="0"/>
              </a:rPr>
              <a:t>Individual Bids received from each Bidder will be opened by clicking on the Lock Icon.</a:t>
            </a:r>
          </a:p>
        </p:txBody>
      </p:sp>
    </p:spTree>
    <p:extLst>
      <p:ext uri="{BB962C8B-B14F-4D97-AF65-F5344CB8AC3E}">
        <p14:creationId xmlns:p14="http://schemas.microsoft.com/office/powerpoint/2010/main" val="216618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805055" y="4038600"/>
            <a:ext cx="2209800" cy="762000"/>
          </a:xfrm>
          <a:prstGeom prst="wedgeRoundRectCallout">
            <a:avLst>
              <a:gd name="adj1" fmla="val -41041"/>
              <a:gd name="adj2" fmla="val 9799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the link to view EMD Exemption Document</a:t>
            </a:r>
          </a:p>
        </p:txBody>
      </p:sp>
    </p:spTree>
    <p:extLst>
      <p:ext uri="{BB962C8B-B14F-4D97-AF65-F5344CB8AC3E}">
        <p14:creationId xmlns:p14="http://schemas.microsoft.com/office/powerpoint/2010/main" val="159308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934200" y="5181600"/>
            <a:ext cx="2057400" cy="698500"/>
          </a:xfrm>
          <a:prstGeom prst="wedgeRoundRectCallout">
            <a:avLst>
              <a:gd name="adj1" fmla="val -34164"/>
              <a:gd name="adj2" fmla="val 13977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to save the file on Local Computer</a:t>
            </a:r>
          </a:p>
        </p:txBody>
      </p:sp>
    </p:spTree>
    <p:extLst>
      <p:ext uri="{BB962C8B-B14F-4D97-AF65-F5344CB8AC3E}">
        <p14:creationId xmlns:p14="http://schemas.microsoft.com/office/powerpoint/2010/main" val="368768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800600" y="1828800"/>
            <a:ext cx="2057400" cy="838200"/>
          </a:xfrm>
          <a:prstGeom prst="wedgeRoundRectCallout">
            <a:avLst>
              <a:gd name="adj1" fmla="val 89106"/>
              <a:gd name="adj2" fmla="val 3187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IN" b="1" dirty="0"/>
              <a:t>Tender </a:t>
            </a:r>
            <a:r>
              <a:rPr lang="en-IN" b="1" dirty="0" smtClean="0"/>
              <a:t>Opener </a:t>
            </a:r>
            <a:r>
              <a:rPr lang="en-US" dirty="0" smtClean="0"/>
              <a:t>logs </a:t>
            </a:r>
            <a:r>
              <a:rPr lang="en-US" dirty="0"/>
              <a:t>in using login ID and Password.</a:t>
            </a:r>
          </a:p>
        </p:txBody>
      </p:sp>
    </p:spTree>
    <p:extLst>
      <p:ext uri="{BB962C8B-B14F-4D97-AF65-F5344CB8AC3E}">
        <p14:creationId xmlns:p14="http://schemas.microsoft.com/office/powerpoint/2010/main" val="401138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934200" y="4572000"/>
            <a:ext cx="1981200" cy="914400"/>
          </a:xfrm>
          <a:prstGeom prst="wedgeRoundRectCallout">
            <a:avLst>
              <a:gd name="adj1" fmla="val -43168"/>
              <a:gd name="adj2" fmla="val 8846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the link to view Payment Information</a:t>
            </a:r>
          </a:p>
        </p:txBody>
      </p:sp>
    </p:spTree>
    <p:extLst>
      <p:ext uri="{BB962C8B-B14F-4D97-AF65-F5344CB8AC3E}">
        <p14:creationId xmlns:p14="http://schemas.microsoft.com/office/powerpoint/2010/main" val="202570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438400" y="3352800"/>
            <a:ext cx="3657600" cy="685800"/>
          </a:xfrm>
          <a:prstGeom prst="wedgeRoundRectCallout">
            <a:avLst>
              <a:gd name="adj1" fmla="val 61226"/>
              <a:gd name="adj2" fmla="val 2063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link to download Other Important bid Documents in ZIP folder</a:t>
            </a:r>
          </a:p>
        </p:txBody>
      </p:sp>
    </p:spTree>
    <p:extLst>
      <p:ext uri="{BB962C8B-B14F-4D97-AF65-F5344CB8AC3E}">
        <p14:creationId xmlns:p14="http://schemas.microsoft.com/office/powerpoint/2010/main" val="29329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172200" y="5638800"/>
            <a:ext cx="2438400" cy="529936"/>
          </a:xfrm>
          <a:prstGeom prst="wedgeRoundRectCallout">
            <a:avLst>
              <a:gd name="adj1" fmla="val -3539"/>
              <a:gd name="adj2" fmla="val 10563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to save file to local computer</a:t>
            </a:r>
            <a:endParaRPr lang="en-US" sz="17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23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162800" y="2438400"/>
            <a:ext cx="1981200" cy="1139536"/>
          </a:xfrm>
          <a:prstGeom prst="wedgeRoundRectCallout">
            <a:avLst>
              <a:gd name="adj1" fmla="val -24893"/>
              <a:gd name="adj2" fmla="val 696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link to download all bid documents in ZIP Folder</a:t>
            </a:r>
          </a:p>
        </p:txBody>
      </p:sp>
    </p:spTree>
    <p:extLst>
      <p:ext uri="{BB962C8B-B14F-4D97-AF65-F5344CB8AC3E}">
        <p14:creationId xmlns:p14="http://schemas.microsoft.com/office/powerpoint/2010/main" val="408803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172200" y="5638800"/>
            <a:ext cx="2438400" cy="529936"/>
          </a:xfrm>
          <a:prstGeom prst="wedgeRoundRectCallout">
            <a:avLst>
              <a:gd name="adj1" fmla="val -3539"/>
              <a:gd name="adj2" fmla="val 10563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to save file to local computer</a:t>
            </a:r>
          </a:p>
        </p:txBody>
      </p:sp>
    </p:spTree>
    <p:extLst>
      <p:ext uri="{BB962C8B-B14F-4D97-AF65-F5344CB8AC3E}">
        <p14:creationId xmlns:p14="http://schemas.microsoft.com/office/powerpoint/2010/main" val="203423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581400" y="3441700"/>
            <a:ext cx="1981200" cy="609600"/>
          </a:xfrm>
          <a:prstGeom prst="wedgeRoundRectCallout">
            <a:avLst>
              <a:gd name="adj1" fmla="val 92728"/>
              <a:gd name="adj2" fmla="val 19888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Icon to Verify document</a:t>
            </a:r>
          </a:p>
        </p:txBody>
      </p:sp>
    </p:spTree>
    <p:extLst>
      <p:ext uri="{BB962C8B-B14F-4D97-AF65-F5344CB8AC3E}">
        <p14:creationId xmlns:p14="http://schemas.microsoft.com/office/powerpoint/2010/main" val="331376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629400" y="4724400"/>
            <a:ext cx="2209800" cy="838200"/>
          </a:xfrm>
          <a:prstGeom prst="wedgeRoundRectCallout">
            <a:avLst>
              <a:gd name="adj1" fmla="val -82972"/>
              <a:gd name="adj2" fmla="val -3654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to download the Tender fee and EMD  document</a:t>
            </a:r>
          </a:p>
        </p:txBody>
      </p:sp>
    </p:spTree>
    <p:extLst>
      <p:ext uri="{BB962C8B-B14F-4D97-AF65-F5344CB8AC3E}">
        <p14:creationId xmlns:p14="http://schemas.microsoft.com/office/powerpoint/2010/main" val="244718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629400" y="5334000"/>
            <a:ext cx="1981200" cy="834736"/>
          </a:xfrm>
          <a:prstGeom prst="wedgeRoundRectCallout">
            <a:avLst>
              <a:gd name="adj1" fmla="val -24893"/>
              <a:gd name="adj2" fmla="val 696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to save file to local computer</a:t>
            </a:r>
          </a:p>
        </p:txBody>
      </p:sp>
    </p:spTree>
    <p:extLst>
      <p:ext uri="{BB962C8B-B14F-4D97-AF65-F5344CB8AC3E}">
        <p14:creationId xmlns:p14="http://schemas.microsoft.com/office/powerpoint/2010/main" val="28938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429000" y="5562600"/>
            <a:ext cx="1295400" cy="834736"/>
          </a:xfrm>
          <a:prstGeom prst="wedgeRoundRectCallout">
            <a:avLst>
              <a:gd name="adj1" fmla="val 73399"/>
              <a:gd name="adj2" fmla="val -3209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Fill Comments</a:t>
            </a: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7086600" y="5257800"/>
            <a:ext cx="1676400" cy="762000"/>
          </a:xfrm>
          <a:prstGeom prst="wedgeRoundRectCallout">
            <a:avLst>
              <a:gd name="adj1" fmla="val -14064"/>
              <a:gd name="adj2" fmla="val 8510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 on Submit Button </a:t>
            </a:r>
          </a:p>
        </p:txBody>
      </p:sp>
    </p:spTree>
    <p:extLst>
      <p:ext uri="{BB962C8B-B14F-4D97-AF65-F5344CB8AC3E}">
        <p14:creationId xmlns:p14="http://schemas.microsoft.com/office/powerpoint/2010/main" val="20227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5340927" y="3429000"/>
            <a:ext cx="1676400" cy="609600"/>
          </a:xfrm>
          <a:prstGeom prst="wedgeRoundRectCallout">
            <a:avLst>
              <a:gd name="adj1" fmla="val 75691"/>
              <a:gd name="adj2" fmla="val 13869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Status changed to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Admitted</a:t>
            </a:r>
          </a:p>
        </p:txBody>
      </p:sp>
    </p:spTree>
    <p:extLst>
      <p:ext uri="{BB962C8B-B14F-4D97-AF65-F5344CB8AC3E}">
        <p14:creationId xmlns:p14="http://schemas.microsoft.com/office/powerpoint/2010/main" val="365228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1232452" y="5029200"/>
            <a:ext cx="1981200" cy="609600"/>
          </a:xfrm>
          <a:prstGeom prst="wedgeRoundRectCallout">
            <a:avLst>
              <a:gd name="adj1" fmla="val 38709"/>
              <a:gd name="adj2" fmla="val -17970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Checkbox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4565372" y="5105400"/>
            <a:ext cx="1219201" cy="685800"/>
          </a:xfrm>
          <a:prstGeom prst="wedgeRoundRectCallout">
            <a:avLst>
              <a:gd name="adj1" fmla="val 38709"/>
              <a:gd name="adj2" fmla="val -17970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Run</a:t>
            </a:r>
          </a:p>
        </p:txBody>
      </p:sp>
    </p:spTree>
    <p:extLst>
      <p:ext uri="{BB962C8B-B14F-4D97-AF65-F5344CB8AC3E}">
        <p14:creationId xmlns:p14="http://schemas.microsoft.com/office/powerpoint/2010/main" val="194971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4876800" y="5790724"/>
            <a:ext cx="1295400" cy="834736"/>
          </a:xfrm>
          <a:prstGeom prst="wedgeRoundRectCallout">
            <a:avLst>
              <a:gd name="adj1" fmla="val 68668"/>
              <a:gd name="adj2" fmla="val -1481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Verify all other documents</a:t>
            </a:r>
          </a:p>
        </p:txBody>
      </p:sp>
    </p:spTree>
    <p:extLst>
      <p:ext uri="{BB962C8B-B14F-4D97-AF65-F5344CB8AC3E}">
        <p14:creationId xmlns:p14="http://schemas.microsoft.com/office/powerpoint/2010/main" val="153851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734300" y="5746750"/>
            <a:ext cx="1409700" cy="495300"/>
          </a:xfrm>
          <a:prstGeom prst="wedgeRoundRectCallout">
            <a:avLst>
              <a:gd name="adj1" fmla="val -16745"/>
              <a:gd name="adj2" fmla="val 700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Next</a:t>
            </a: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7086600" y="2743200"/>
            <a:ext cx="2057400" cy="838200"/>
          </a:xfrm>
          <a:prstGeom prst="wedgeRoundRectCallout">
            <a:avLst>
              <a:gd name="adj1" fmla="val -20481"/>
              <a:gd name="adj2" fmla="val 16451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Documents Verified &amp; status changed to 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Admitted</a:t>
            </a:r>
          </a:p>
        </p:txBody>
      </p:sp>
    </p:spTree>
    <p:extLst>
      <p:ext uri="{BB962C8B-B14F-4D97-AF65-F5344CB8AC3E}">
        <p14:creationId xmlns:p14="http://schemas.microsoft.com/office/powerpoint/2010/main" val="288418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181600" y="5943600"/>
            <a:ext cx="2209800" cy="609600"/>
          </a:xfrm>
          <a:prstGeom prst="wedgeRoundRectCallout">
            <a:avLst>
              <a:gd name="adj1" fmla="val 75042"/>
              <a:gd name="adj2" fmla="val -12659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Icon for Quick Bid Opening</a:t>
            </a:r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1981200" y="1371600"/>
            <a:ext cx="6462755" cy="9906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3175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en-US" sz="1400" b="1" dirty="0">
                <a:latin typeface="Georgia" pitchFamily="18" charset="0"/>
                <a:cs typeface="Times New Roman" pitchFamily="18" charset="0"/>
              </a:rPr>
              <a:t>The </a:t>
            </a:r>
            <a:r>
              <a:rPr lang="en-US" sz="1400" b="1" dirty="0" smtClean="0">
                <a:latin typeface="Georgia" pitchFamily="18" charset="0"/>
                <a:cs typeface="Times New Roman" pitchFamily="18" charset="0"/>
              </a:rPr>
              <a:t>Accepted Bids </a:t>
            </a:r>
            <a:r>
              <a:rPr lang="en-US" sz="1400" b="1" dirty="0">
                <a:latin typeface="Georgia" pitchFamily="18" charset="0"/>
                <a:cs typeface="Times New Roman" pitchFamily="18" charset="0"/>
              </a:rPr>
              <a:t>list displays </a:t>
            </a:r>
            <a:r>
              <a:rPr lang="en-US" sz="1400" b="1" dirty="0" smtClean="0">
                <a:latin typeface="Georgia" pitchFamily="18" charset="0"/>
                <a:cs typeface="Times New Roman" pitchFamily="18" charset="0"/>
              </a:rPr>
              <a:t>the bid which has been opened successfully with </a:t>
            </a:r>
            <a:r>
              <a:rPr lang="en-US" sz="1400" b="1" dirty="0">
                <a:latin typeface="Georgia" pitchFamily="18" charset="0"/>
                <a:cs typeface="Times New Roman" pitchFamily="18" charset="0"/>
              </a:rPr>
              <a:t>an “Opened Lock” </a:t>
            </a:r>
            <a:r>
              <a:rPr lang="en-US" sz="1400" b="1" dirty="0" smtClean="0">
                <a:latin typeface="Georgia" pitchFamily="18" charset="0"/>
                <a:cs typeface="Times New Roman" pitchFamily="18" charset="0"/>
              </a:rPr>
              <a:t>Icon against it. </a:t>
            </a:r>
            <a:r>
              <a:rPr lang="en-US" sz="1400" b="1" dirty="0">
                <a:latin typeface="Georgia" pitchFamily="18" charset="0"/>
                <a:cs typeface="Times New Roman" pitchFamily="18" charset="0"/>
              </a:rPr>
              <a:t>In order to complete the </a:t>
            </a:r>
            <a:r>
              <a:rPr lang="en-US" sz="1400" b="1" dirty="0" smtClean="0">
                <a:latin typeface="Georgia" pitchFamily="18" charset="0"/>
                <a:cs typeface="Times New Roman" pitchFamily="18" charset="0"/>
              </a:rPr>
              <a:t>technical bid opening process, the other bids received need to be opened as well by clicking on the icon against them.</a:t>
            </a:r>
            <a:endParaRPr lang="en-US" sz="1400" b="1" dirty="0">
              <a:latin typeface="Georg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50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>
            <a:spLocks/>
          </p:cNvSpPr>
          <p:nvPr/>
        </p:nvSpPr>
        <p:spPr>
          <a:xfrm>
            <a:off x="7282070" y="2514600"/>
            <a:ext cx="1981200" cy="1139536"/>
          </a:xfrm>
          <a:prstGeom prst="wedgeRoundRectCallout">
            <a:avLst>
              <a:gd name="adj1" fmla="val -24893"/>
              <a:gd name="adj2" fmla="val 696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the link to download all bid documents in ZIP Folder</a:t>
            </a:r>
          </a:p>
        </p:txBody>
      </p:sp>
      <p:sp>
        <p:nvSpPr>
          <p:cNvPr id="8" name="Rounded Rectangular Callout 7"/>
          <p:cNvSpPr>
            <a:spLocks/>
          </p:cNvSpPr>
          <p:nvPr/>
        </p:nvSpPr>
        <p:spPr>
          <a:xfrm>
            <a:off x="6781800" y="5715000"/>
            <a:ext cx="1981200" cy="606136"/>
          </a:xfrm>
          <a:prstGeom prst="wedgeRoundRectCallout">
            <a:avLst>
              <a:gd name="adj1" fmla="val -24893"/>
              <a:gd name="adj2" fmla="val 696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Save file to Local Computer</a:t>
            </a:r>
          </a:p>
        </p:txBody>
      </p:sp>
    </p:spTree>
    <p:extLst>
      <p:ext uri="{BB962C8B-B14F-4D97-AF65-F5344CB8AC3E}">
        <p14:creationId xmlns:p14="http://schemas.microsoft.com/office/powerpoint/2010/main" val="16136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ular Callout 8"/>
          <p:cNvSpPr>
            <a:spLocks/>
          </p:cNvSpPr>
          <p:nvPr/>
        </p:nvSpPr>
        <p:spPr>
          <a:xfrm>
            <a:off x="6400800" y="2590800"/>
            <a:ext cx="1981200" cy="1139536"/>
          </a:xfrm>
          <a:prstGeom prst="wedgeRoundRectCallout">
            <a:avLst>
              <a:gd name="adj1" fmla="val -24893"/>
              <a:gd name="adj2" fmla="val 696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the link to download OID documents in ZIP Folder</a:t>
            </a: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6781800" y="5715000"/>
            <a:ext cx="1981200" cy="606136"/>
          </a:xfrm>
          <a:prstGeom prst="wedgeRoundRectCallout">
            <a:avLst>
              <a:gd name="adj1" fmla="val -24893"/>
              <a:gd name="adj2" fmla="val 696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Save file to Local Computer</a:t>
            </a:r>
          </a:p>
        </p:txBody>
      </p:sp>
    </p:spTree>
    <p:extLst>
      <p:ext uri="{BB962C8B-B14F-4D97-AF65-F5344CB8AC3E}">
        <p14:creationId xmlns:p14="http://schemas.microsoft.com/office/powerpoint/2010/main" val="163129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181600" y="6208643"/>
            <a:ext cx="2209800" cy="609600"/>
          </a:xfrm>
          <a:prstGeom prst="wedgeRoundRectCallout">
            <a:avLst>
              <a:gd name="adj1" fmla="val 76241"/>
              <a:gd name="adj2" fmla="val -10485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the Icon for Quick Bid Opening</a:t>
            </a:r>
          </a:p>
        </p:txBody>
      </p:sp>
    </p:spTree>
    <p:extLst>
      <p:ext uri="{BB962C8B-B14F-4D97-AF65-F5344CB8AC3E}">
        <p14:creationId xmlns:p14="http://schemas.microsoft.com/office/powerpoint/2010/main" val="363295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1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ular Callout 5"/>
          <p:cNvSpPr>
            <a:spLocks/>
          </p:cNvSpPr>
          <p:nvPr/>
        </p:nvSpPr>
        <p:spPr>
          <a:xfrm>
            <a:off x="5791200" y="1828800"/>
            <a:ext cx="1981200" cy="1139536"/>
          </a:xfrm>
          <a:prstGeom prst="wedgeRoundRectCallout">
            <a:avLst>
              <a:gd name="adj1" fmla="val 107"/>
              <a:gd name="adj2" fmla="val 11426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Click 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link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download OID documents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 ZIP Folder</a:t>
            </a:r>
          </a:p>
        </p:txBody>
      </p:sp>
      <p:sp>
        <p:nvSpPr>
          <p:cNvPr id="8" name="Rounded Rectangular Callout 7"/>
          <p:cNvSpPr>
            <a:spLocks/>
          </p:cNvSpPr>
          <p:nvPr/>
        </p:nvSpPr>
        <p:spPr>
          <a:xfrm>
            <a:off x="6781800" y="5165035"/>
            <a:ext cx="1981200" cy="1139536"/>
          </a:xfrm>
          <a:prstGeom prst="wedgeRoundRectCallout">
            <a:avLst>
              <a:gd name="adj1" fmla="val -24893"/>
              <a:gd name="adj2" fmla="val 696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Save file to Local Computer</a:t>
            </a:r>
          </a:p>
        </p:txBody>
      </p:sp>
    </p:spTree>
    <p:extLst>
      <p:ext uri="{BB962C8B-B14F-4D97-AF65-F5344CB8AC3E}">
        <p14:creationId xmlns:p14="http://schemas.microsoft.com/office/powerpoint/2010/main" val="19260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781800" y="5165035"/>
            <a:ext cx="1981200" cy="1139536"/>
          </a:xfrm>
          <a:prstGeom prst="wedgeRoundRectCallout">
            <a:avLst>
              <a:gd name="adj1" fmla="val -24893"/>
              <a:gd name="adj2" fmla="val 696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Save file to Local Computer</a:t>
            </a: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6858000" y="1828800"/>
            <a:ext cx="1981200" cy="1139536"/>
          </a:xfrm>
          <a:prstGeom prst="wedgeRoundRectCallout">
            <a:avLst>
              <a:gd name="adj1" fmla="val 107"/>
              <a:gd name="adj2" fmla="val 11426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Click 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link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download Bid Documents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 ZIP Folder</a:t>
            </a:r>
          </a:p>
        </p:txBody>
      </p:sp>
    </p:spTree>
    <p:extLst>
      <p:ext uri="{BB962C8B-B14F-4D97-AF65-F5344CB8AC3E}">
        <p14:creationId xmlns:p14="http://schemas.microsoft.com/office/powerpoint/2010/main" val="388218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162800" y="5486400"/>
            <a:ext cx="1676400" cy="609600"/>
          </a:xfrm>
          <a:prstGeom prst="wedgeRoundRectCallout">
            <a:avLst>
              <a:gd name="adj1" fmla="val 9198"/>
              <a:gd name="adj2" fmla="val 7407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Submit Button</a:t>
            </a: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5029200" y="3962400"/>
            <a:ext cx="2209800" cy="609600"/>
          </a:xfrm>
          <a:prstGeom prst="wedgeRoundRectCallout">
            <a:avLst>
              <a:gd name="adj1" fmla="val 49754"/>
              <a:gd name="adj2" fmla="val -8700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All the bids are unlocked now</a:t>
            </a:r>
          </a:p>
        </p:txBody>
      </p:sp>
    </p:spTree>
    <p:extLst>
      <p:ext uri="{BB962C8B-B14F-4D97-AF65-F5344CB8AC3E}">
        <p14:creationId xmlns:p14="http://schemas.microsoft.com/office/powerpoint/2010/main" val="372891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162800" y="5791200"/>
            <a:ext cx="1676400" cy="609600"/>
          </a:xfrm>
          <a:prstGeom prst="wedgeRoundRectCallout">
            <a:avLst>
              <a:gd name="adj1" fmla="val 9198"/>
              <a:gd name="adj2" fmla="val 7407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Next Button</a:t>
            </a:r>
          </a:p>
        </p:txBody>
      </p:sp>
    </p:spTree>
    <p:extLst>
      <p:ext uri="{BB962C8B-B14F-4D97-AF65-F5344CB8AC3E}">
        <p14:creationId xmlns:p14="http://schemas.microsoft.com/office/powerpoint/2010/main" val="93927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/>
          <a:srcRect l="1952" r="2928"/>
          <a:stretch>
            <a:fillRect/>
          </a:stretch>
        </p:blipFill>
        <p:spPr bwMode="auto">
          <a:xfrm>
            <a:off x="-1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1295400" y="4800600"/>
            <a:ext cx="1981200" cy="685800"/>
          </a:xfrm>
          <a:prstGeom prst="wedgeRoundRectCallout">
            <a:avLst>
              <a:gd name="adj1" fmla="val 12622"/>
              <a:gd name="adj2" fmla="val -7729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Login Button using DSC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2133600" y="5715000"/>
            <a:ext cx="6691331" cy="9144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3175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600" b="1" dirty="0">
                <a:latin typeface="Georgia" pitchFamily="18" charset="0"/>
                <a:cs typeface="Times New Roman" pitchFamily="18" charset="0"/>
              </a:rPr>
              <a:t>Physically  Insert the DSC  token into the system and Click on LOGIN. When prompted enter the DSC PIN also.</a:t>
            </a:r>
          </a:p>
        </p:txBody>
      </p:sp>
    </p:spTree>
    <p:extLst>
      <p:ext uri="{BB962C8B-B14F-4D97-AF65-F5344CB8AC3E}">
        <p14:creationId xmlns:p14="http://schemas.microsoft.com/office/powerpoint/2010/main" val="42996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191000" y="5715000"/>
            <a:ext cx="3048000" cy="762000"/>
          </a:xfrm>
          <a:prstGeom prst="wedgeRoundRectCallout">
            <a:avLst>
              <a:gd name="adj1" fmla="val 38727"/>
              <a:gd name="adj2" fmla="val -6933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Browse Icon to Upload Technical Bid Opening Summary Document</a:t>
            </a: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6019800" y="3149600"/>
            <a:ext cx="1905000" cy="533400"/>
          </a:xfrm>
          <a:prstGeom prst="wedgeRoundRectCallout">
            <a:avLst>
              <a:gd name="adj1" fmla="val -53581"/>
              <a:gd name="adj2" fmla="val 11344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Fill Comments</a:t>
            </a:r>
          </a:p>
        </p:txBody>
      </p:sp>
    </p:spTree>
    <p:extLst>
      <p:ext uri="{BB962C8B-B14F-4D97-AF65-F5344CB8AC3E}">
        <p14:creationId xmlns:p14="http://schemas.microsoft.com/office/powerpoint/2010/main" val="315801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810000" y="5410200"/>
            <a:ext cx="1981200" cy="914400"/>
          </a:xfrm>
          <a:prstGeom prst="wedgeRoundRectCallout">
            <a:avLst>
              <a:gd name="adj1" fmla="val 34795"/>
              <a:gd name="adj2" fmla="val -10767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the required document and click on Open Button</a:t>
            </a:r>
          </a:p>
        </p:txBody>
      </p:sp>
    </p:spTree>
    <p:extLst>
      <p:ext uri="{BB962C8B-B14F-4D97-AF65-F5344CB8AC3E}">
        <p14:creationId xmlns:p14="http://schemas.microsoft.com/office/powerpoint/2010/main" val="370199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486400" y="5867400"/>
            <a:ext cx="2895600" cy="609600"/>
          </a:xfrm>
          <a:prstGeom prst="wedgeRoundRectCallout">
            <a:avLst>
              <a:gd name="adj1" fmla="val 13296"/>
              <a:gd name="adj2" fmla="val -9356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this icon to digitally sign the document</a:t>
            </a:r>
          </a:p>
        </p:txBody>
      </p:sp>
    </p:spTree>
    <p:extLst>
      <p:ext uri="{BB962C8B-B14F-4D97-AF65-F5344CB8AC3E}">
        <p14:creationId xmlns:p14="http://schemas.microsoft.com/office/powerpoint/2010/main" val="265429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822700" y="4876800"/>
            <a:ext cx="1676400" cy="609600"/>
          </a:xfrm>
          <a:prstGeom prst="wedgeRoundRectCallout">
            <a:avLst>
              <a:gd name="adj1" fmla="val 49885"/>
              <a:gd name="adj2" fmla="val -9675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Ok</a:t>
            </a: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2146300" y="3962400"/>
            <a:ext cx="1676400" cy="609600"/>
          </a:xfrm>
          <a:prstGeom prst="wedgeRoundRectCallout">
            <a:avLst>
              <a:gd name="adj1" fmla="val 77027"/>
              <a:gd name="adj2" fmla="val -7539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Enter DSC Password</a:t>
            </a:r>
          </a:p>
        </p:txBody>
      </p:sp>
    </p:spTree>
    <p:extLst>
      <p:ext uri="{BB962C8B-B14F-4D97-AF65-F5344CB8AC3E}">
        <p14:creationId xmlns:p14="http://schemas.microsoft.com/office/powerpoint/2010/main" val="316797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971800" y="4343400"/>
            <a:ext cx="1676400" cy="609600"/>
          </a:xfrm>
          <a:prstGeom prst="wedgeRoundRectCallout">
            <a:avLst>
              <a:gd name="adj1" fmla="val 42776"/>
              <a:gd name="adj2" fmla="val -13176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Ok Button</a:t>
            </a:r>
          </a:p>
        </p:txBody>
      </p:sp>
    </p:spTree>
    <p:extLst>
      <p:ext uri="{BB962C8B-B14F-4D97-AF65-F5344CB8AC3E}">
        <p14:creationId xmlns:p14="http://schemas.microsoft.com/office/powerpoint/2010/main" val="176550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239000" y="5486400"/>
            <a:ext cx="1676400" cy="609600"/>
          </a:xfrm>
          <a:prstGeom prst="wedgeRoundRectCallout">
            <a:avLst>
              <a:gd name="adj1" fmla="val 8396"/>
              <a:gd name="adj2" fmla="val 10054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Submit Button</a:t>
            </a:r>
          </a:p>
        </p:txBody>
      </p:sp>
    </p:spTree>
    <p:extLst>
      <p:ext uri="{BB962C8B-B14F-4D97-AF65-F5344CB8AC3E}">
        <p14:creationId xmlns:p14="http://schemas.microsoft.com/office/powerpoint/2010/main" val="318741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455886" y="6037943"/>
            <a:ext cx="2630714" cy="609600"/>
          </a:xfrm>
          <a:prstGeom prst="wedgeRoundRectCallout">
            <a:avLst>
              <a:gd name="adj1" fmla="val 82467"/>
              <a:gd name="adj2" fmla="val -13604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View to see 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uploaded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file</a:t>
            </a:r>
          </a:p>
        </p:txBody>
      </p:sp>
    </p:spTree>
    <p:extLst>
      <p:ext uri="{BB962C8B-B14F-4D97-AF65-F5344CB8AC3E}">
        <p14:creationId xmlns:p14="http://schemas.microsoft.com/office/powerpoint/2010/main" val="270949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467600" y="5715000"/>
            <a:ext cx="1676400" cy="609600"/>
          </a:xfrm>
          <a:prstGeom prst="wedgeRoundRectCallout">
            <a:avLst>
              <a:gd name="adj1" fmla="val -11657"/>
              <a:gd name="adj2" fmla="val 8069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Next Button </a:t>
            </a:r>
          </a:p>
        </p:txBody>
      </p:sp>
    </p:spTree>
    <p:extLst>
      <p:ext uri="{BB962C8B-B14F-4D97-AF65-F5344CB8AC3E}">
        <p14:creationId xmlns:p14="http://schemas.microsoft.com/office/powerpoint/2010/main" val="185364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>
            <a:spLocks noChangeArrowheads="1"/>
          </p:cNvSpPr>
          <p:nvPr/>
        </p:nvSpPr>
        <p:spPr bwMode="auto">
          <a:xfrm>
            <a:off x="2057400" y="1447800"/>
            <a:ext cx="6553200" cy="7620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3175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en-US" sz="1500" b="1" dirty="0" smtClean="0">
                <a:latin typeface="Georgia" pitchFamily="18" charset="0"/>
                <a:cs typeface="Times New Roman" pitchFamily="18" charset="0"/>
              </a:rPr>
              <a:t>As the Technical Opening Process is Completed Successfully, the Tender has Moved to Technical Evaluation Stage.</a:t>
            </a:r>
            <a:endParaRPr lang="en-US" sz="1500" b="1" dirty="0">
              <a:latin typeface="Georg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17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2743200"/>
            <a:ext cx="7620000" cy="16002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6600" b="1" dirty="0" smtClean="0">
                <a:latin typeface="+mj-lt"/>
                <a:ea typeface="Arial Unicode MS" pitchFamily="34" charset="-128"/>
                <a:cs typeface="Aharoni" pitchFamily="2" charset="-79"/>
              </a:rPr>
              <a:t>Technical Evaluation</a:t>
            </a:r>
            <a:endParaRPr lang="en-US" sz="6600" b="1" dirty="0">
              <a:latin typeface="+mj-lt"/>
              <a:ea typeface="Arial Unicode MS" pitchFamily="34" charset="-128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443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724400" y="5105400"/>
            <a:ext cx="1371600" cy="685800"/>
          </a:xfrm>
          <a:prstGeom prst="wedgeRoundRectCallout">
            <a:avLst>
              <a:gd name="adj1" fmla="val 9679"/>
              <a:gd name="adj2" fmla="val -10990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/>
              <a:t>Click on Ok</a:t>
            </a:r>
            <a:endParaRPr lang="en-US" dirty="0"/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2286000" y="3898900"/>
            <a:ext cx="1371600" cy="685800"/>
          </a:xfrm>
          <a:prstGeom prst="wedgeRoundRectCallout">
            <a:avLst>
              <a:gd name="adj1" fmla="val 96132"/>
              <a:gd name="adj2" fmla="val -6771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en-US" dirty="0"/>
              <a:t>Enter Dsc Password</a:t>
            </a:r>
          </a:p>
        </p:txBody>
      </p:sp>
    </p:spTree>
    <p:extLst>
      <p:ext uri="{BB962C8B-B14F-4D97-AF65-F5344CB8AC3E}">
        <p14:creationId xmlns:p14="http://schemas.microsoft.com/office/powerpoint/2010/main" val="255635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-1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5105400" y="2438400"/>
            <a:ext cx="1981200" cy="512653"/>
          </a:xfrm>
          <a:prstGeom prst="wedgeRoundRectCallout">
            <a:avLst>
              <a:gd name="adj1" fmla="val 84210"/>
              <a:gd name="adj2" fmla="val 836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eProcure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209800" y="5257800"/>
            <a:ext cx="5486400" cy="6096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000" b="1" dirty="0"/>
              <a:t>GO TO HOME PAGE OF </a:t>
            </a:r>
            <a:r>
              <a:rPr lang="en-US" sz="2000" b="1" dirty="0" smtClean="0"/>
              <a:t>CPP </a:t>
            </a:r>
            <a:r>
              <a:rPr lang="en-US" sz="2000" b="1" dirty="0"/>
              <a:t>PORTAL WITH </a:t>
            </a:r>
          </a:p>
          <a:p>
            <a:pPr algn="ctr">
              <a:defRPr/>
            </a:pPr>
            <a:r>
              <a:rPr lang="en-US" sz="2000" b="1" dirty="0" smtClean="0"/>
              <a:t>URL </a:t>
            </a:r>
            <a:r>
              <a:rPr lang="en-US" sz="2000" b="1" dirty="0"/>
              <a:t>-</a:t>
            </a:r>
            <a:r>
              <a:rPr lang="en-US" sz="2000" b="1" dirty="0">
                <a:solidFill>
                  <a:srgbClr val="FF0000"/>
                </a:solidFill>
              </a:rPr>
              <a:t>http://eprocure.gov.in </a:t>
            </a:r>
          </a:p>
        </p:txBody>
      </p:sp>
    </p:spTree>
    <p:extLst>
      <p:ext uri="{BB962C8B-B14F-4D97-AF65-F5344CB8AC3E}">
        <p14:creationId xmlns:p14="http://schemas.microsoft.com/office/powerpoint/2010/main" val="116026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800600" y="1828800"/>
            <a:ext cx="2057400" cy="838200"/>
          </a:xfrm>
          <a:prstGeom prst="wedgeRoundRectCallout">
            <a:avLst>
              <a:gd name="adj1" fmla="val 89106"/>
              <a:gd name="adj2" fmla="val 3187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IN" dirty="0"/>
              <a:t>Tender </a:t>
            </a:r>
            <a:r>
              <a:rPr lang="en-IN" b="1" dirty="0" smtClean="0"/>
              <a:t>Evaluator</a:t>
            </a:r>
            <a:r>
              <a:rPr lang="en-IN" dirty="0" smtClean="0"/>
              <a:t> </a:t>
            </a:r>
            <a:r>
              <a:rPr lang="en-US" dirty="0" smtClean="0"/>
              <a:t>logs </a:t>
            </a:r>
            <a:r>
              <a:rPr lang="en-US" dirty="0"/>
              <a:t>in using login ID and Password.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3109" y="5857893"/>
            <a:ext cx="4429156" cy="500066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en-US" sz="1400" b="1" dirty="0">
                <a:latin typeface="Georgia" pitchFamily="18" charset="0"/>
                <a:cs typeface="Times New Roman" pitchFamily="18" charset="0"/>
              </a:rPr>
              <a:t>Bid </a:t>
            </a:r>
            <a:r>
              <a:rPr lang="en-US" sz="1400" b="1" dirty="0" smtClean="0">
                <a:latin typeface="Georgia" pitchFamily="18" charset="0"/>
                <a:cs typeface="Times New Roman" pitchFamily="18" charset="0"/>
              </a:rPr>
              <a:t> Evaluation </a:t>
            </a:r>
            <a:r>
              <a:rPr lang="en-US" sz="1400" b="1" dirty="0">
                <a:latin typeface="Georgia" pitchFamily="18" charset="0"/>
                <a:cs typeface="Times New Roman" pitchFamily="18" charset="0"/>
              </a:rPr>
              <a:t>Process Begins</a:t>
            </a:r>
            <a:endParaRPr lang="en-IN" sz="1400" b="1" dirty="0">
              <a:latin typeface="Georg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1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1232452" y="5029200"/>
            <a:ext cx="1981200" cy="609600"/>
          </a:xfrm>
          <a:prstGeom prst="wedgeRoundRectCallout">
            <a:avLst>
              <a:gd name="adj1" fmla="val 38709"/>
              <a:gd name="adj2" fmla="val -17970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Checkbox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4565372" y="5155096"/>
            <a:ext cx="1219201" cy="685800"/>
          </a:xfrm>
          <a:prstGeom prst="wedgeRoundRectCallout">
            <a:avLst>
              <a:gd name="adj1" fmla="val 38709"/>
              <a:gd name="adj2" fmla="val -17970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Run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58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/>
          <a:srcRect l="1952" r="2928"/>
          <a:stretch>
            <a:fillRect/>
          </a:stretch>
        </p:blipFill>
        <p:spPr bwMode="auto">
          <a:xfrm>
            <a:off x="-1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1981200" y="4953000"/>
            <a:ext cx="2514600" cy="408623"/>
          </a:xfrm>
          <a:prstGeom prst="wedgeRoundRectCallout">
            <a:avLst>
              <a:gd name="adj1" fmla="val -26397"/>
              <a:gd name="adj2" fmla="val -12720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Login Button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2133600" y="5715000"/>
            <a:ext cx="6691331" cy="9144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3175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600" b="1" dirty="0">
                <a:latin typeface="Georgia" pitchFamily="18" charset="0"/>
                <a:cs typeface="Times New Roman" pitchFamily="18" charset="0"/>
              </a:rPr>
              <a:t>Physically  Insert the DSC  token into the system and Click on LOGIN. When prompted enter the DSC PIN also.</a:t>
            </a:r>
          </a:p>
        </p:txBody>
      </p:sp>
    </p:spTree>
    <p:extLst>
      <p:ext uri="{BB962C8B-B14F-4D97-AF65-F5344CB8AC3E}">
        <p14:creationId xmlns:p14="http://schemas.microsoft.com/office/powerpoint/2010/main" val="273379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724400" y="5105400"/>
            <a:ext cx="1371600" cy="685800"/>
          </a:xfrm>
          <a:prstGeom prst="wedgeRoundRectCallout">
            <a:avLst>
              <a:gd name="adj1" fmla="val 9679"/>
              <a:gd name="adj2" fmla="val -10990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/>
              <a:t>Click on Ok</a:t>
            </a:r>
            <a:endParaRPr lang="en-US" dirty="0"/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2057400" y="3962400"/>
            <a:ext cx="1371600" cy="685800"/>
          </a:xfrm>
          <a:prstGeom prst="wedgeRoundRectCallout">
            <a:avLst>
              <a:gd name="adj1" fmla="val 106317"/>
              <a:gd name="adj2" fmla="val -7326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en-US" dirty="0"/>
              <a:t>Enter Dsc Password</a:t>
            </a:r>
          </a:p>
        </p:txBody>
      </p:sp>
    </p:spTree>
    <p:extLst>
      <p:ext uri="{BB962C8B-B14F-4D97-AF65-F5344CB8AC3E}">
        <p14:creationId xmlns:p14="http://schemas.microsoft.com/office/powerpoint/2010/main" val="115046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 b="5607"/>
          <a:stretch/>
        </p:blipFill>
        <p:spPr bwMode="auto">
          <a:xfrm>
            <a:off x="-609600" y="-838200"/>
            <a:ext cx="10287000" cy="769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209800" y="4267200"/>
            <a:ext cx="2057400" cy="914400"/>
          </a:xfrm>
          <a:prstGeom prst="wedgeRoundRectCallout">
            <a:avLst>
              <a:gd name="adj1" fmla="val -97071"/>
              <a:gd name="adj2" fmla="val 2599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Technical Evaluation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link</a:t>
            </a:r>
          </a:p>
        </p:txBody>
      </p:sp>
    </p:spTree>
    <p:extLst>
      <p:ext uri="{BB962C8B-B14F-4D97-AF65-F5344CB8AC3E}">
        <p14:creationId xmlns:p14="http://schemas.microsoft.com/office/powerpoint/2010/main" val="2988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 r="10249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410200" y="5029200"/>
            <a:ext cx="2272145" cy="762000"/>
          </a:xfrm>
          <a:prstGeom prst="wedgeRoundRectCallout">
            <a:avLst>
              <a:gd name="adj1" fmla="val 55463"/>
              <a:gd name="adj2" fmla="val -12027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View Icon against  the corresponding tender </a:t>
            </a:r>
          </a:p>
        </p:txBody>
      </p:sp>
    </p:spTree>
    <p:extLst>
      <p:ext uri="{BB962C8B-B14F-4D97-AF65-F5344CB8AC3E}">
        <p14:creationId xmlns:p14="http://schemas.microsoft.com/office/powerpoint/2010/main" val="77566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/>
          <a:srcRect l="13177" r="14153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410200" y="2209800"/>
            <a:ext cx="3505200" cy="715089"/>
          </a:xfrm>
          <a:prstGeom prst="wedgeRoundRectCallout">
            <a:avLst>
              <a:gd name="adj1" fmla="val -30553"/>
              <a:gd name="adj2" fmla="val 13798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Status from the dropdown as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Accept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Reject</a:t>
            </a:r>
            <a:endParaRPr lang="en-IN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4495800" y="4876800"/>
            <a:ext cx="1752600" cy="715089"/>
          </a:xfrm>
          <a:prstGeom prst="wedgeRoundRectCallout">
            <a:avLst>
              <a:gd name="adj1" fmla="val 66746"/>
              <a:gd name="adj2" fmla="val -14414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Fill reasons in the box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6629400" y="5281256"/>
            <a:ext cx="1828800" cy="715089"/>
          </a:xfrm>
          <a:prstGeom prst="wedgeRoundRectCallout">
            <a:avLst>
              <a:gd name="adj1" fmla="val 39194"/>
              <a:gd name="adj2" fmla="val -13578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Submit Button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14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 r="10249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638800" y="2057400"/>
            <a:ext cx="1828800" cy="609600"/>
          </a:xfrm>
          <a:prstGeom prst="wedgeRoundRectCallout">
            <a:avLst>
              <a:gd name="adj1" fmla="val -55859"/>
              <a:gd name="adj2" fmla="val 10781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Committee Chairperson Type</a:t>
            </a:r>
          </a:p>
        </p:txBody>
      </p:sp>
    </p:spTree>
    <p:extLst>
      <p:ext uri="{BB962C8B-B14F-4D97-AF65-F5344CB8AC3E}">
        <p14:creationId xmlns:p14="http://schemas.microsoft.com/office/powerpoint/2010/main" val="311946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 r="10249"/>
          <a:stretch>
            <a:fillRect/>
          </a:stretch>
        </p:blipFill>
        <p:spPr bwMode="auto">
          <a:xfrm>
            <a:off x="14068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5872" y="3672832"/>
            <a:ext cx="8096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276600"/>
            <a:ext cx="1238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5794512" y="2057400"/>
            <a:ext cx="2054088" cy="1129748"/>
          </a:xfrm>
          <a:prstGeom prst="wedgeRoundRectCallout">
            <a:avLst>
              <a:gd name="adj1" fmla="val -49495"/>
              <a:gd name="adj2" fmla="val 8281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Fill committee Chairperson Name and Committee member’s names</a:t>
            </a:r>
          </a:p>
        </p:txBody>
      </p:sp>
      <p:sp>
        <p:nvSpPr>
          <p:cNvPr id="7" name="Rounded Rectangular Callout 6"/>
          <p:cNvSpPr>
            <a:spLocks/>
          </p:cNvSpPr>
          <p:nvPr/>
        </p:nvSpPr>
        <p:spPr>
          <a:xfrm>
            <a:off x="4114799" y="5867400"/>
            <a:ext cx="2892287" cy="838200"/>
          </a:xfrm>
          <a:prstGeom prst="wedgeRoundRectCallout">
            <a:avLst>
              <a:gd name="adj1" fmla="val 36090"/>
              <a:gd name="adj2" fmla="val -14533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the Browse Icon to Upload Technical Evaluation Summary document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-1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524000" y="5638800"/>
            <a:ext cx="7315200" cy="914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400" b="1" dirty="0">
                <a:latin typeface="+mn-lt"/>
                <a:cs typeface="+mn-cs"/>
              </a:rPr>
              <a:t>Role Based </a:t>
            </a:r>
            <a:r>
              <a:rPr lang="en-US" sz="2400" b="1" dirty="0" smtClean="0">
                <a:latin typeface="+mn-lt"/>
                <a:cs typeface="+mn-cs"/>
              </a:rPr>
              <a:t>(Procurement </a:t>
            </a:r>
            <a:r>
              <a:rPr lang="en-US" sz="2400" b="1" dirty="0" smtClean="0"/>
              <a:t>Officer Admin(Creator)</a:t>
            </a:r>
            <a:r>
              <a:rPr lang="en-US" sz="2400" b="1" dirty="0" smtClean="0">
                <a:latin typeface="+mn-lt"/>
                <a:cs typeface="+mn-cs"/>
              </a:rPr>
              <a:t>/ </a:t>
            </a:r>
            <a:r>
              <a:rPr lang="en-US" sz="2400" b="1" dirty="0">
                <a:latin typeface="+mn-lt"/>
                <a:cs typeface="+mn-cs"/>
              </a:rPr>
              <a:t>Publisher/ Opener / Evaluator) Dashboard will appear.</a:t>
            </a:r>
          </a:p>
        </p:txBody>
      </p:sp>
    </p:spTree>
    <p:extLst>
      <p:ext uri="{BB962C8B-B14F-4D97-AF65-F5344CB8AC3E}">
        <p14:creationId xmlns:p14="http://schemas.microsoft.com/office/powerpoint/2010/main" val="180973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6305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2362200" y="4572000"/>
            <a:ext cx="2514600" cy="715089"/>
          </a:xfrm>
          <a:prstGeom prst="wedgeRoundRectCallout">
            <a:avLst>
              <a:gd name="adj1" fmla="val 84648"/>
              <a:gd name="adj2" fmla="val -7283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File and click on Open Button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 r="10249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4828736"/>
            <a:ext cx="2952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7000874" y="3373230"/>
            <a:ext cx="1914525" cy="1021556"/>
          </a:xfrm>
          <a:prstGeom prst="wedgeRoundRectCallout">
            <a:avLst>
              <a:gd name="adj1" fmla="val -51125"/>
              <a:gd name="adj2" fmla="val 8967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Icon to digitally sign the document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89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 rotWithShape="1">
          <a:blip r:embed="rId2" cstate="print"/>
          <a:srcRect l="13177" r="14153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836504" y="4242911"/>
            <a:ext cx="2514600" cy="408623"/>
          </a:xfrm>
          <a:prstGeom prst="wedgeRoundRectCallout">
            <a:avLst>
              <a:gd name="adj1" fmla="val -21086"/>
              <a:gd name="adj2" fmla="val -15103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Ok Button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 r="10249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1905000" y="4876800"/>
            <a:ext cx="2057400" cy="990600"/>
          </a:xfrm>
          <a:prstGeom prst="wedgeRoundRectCallout">
            <a:avLst>
              <a:gd name="adj1" fmla="val 61817"/>
              <a:gd name="adj2" fmla="val -377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date for Financial Bid Opening</a:t>
            </a:r>
          </a:p>
        </p:txBody>
      </p:sp>
    </p:spTree>
    <p:extLst>
      <p:ext uri="{BB962C8B-B14F-4D97-AF65-F5344CB8AC3E}">
        <p14:creationId xmlns:p14="http://schemas.microsoft.com/office/powerpoint/2010/main" val="214855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 r="10249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4775200" y="5063836"/>
            <a:ext cx="1981200" cy="796636"/>
          </a:xfrm>
          <a:prstGeom prst="wedgeRoundRectCallout">
            <a:avLst>
              <a:gd name="adj1" fmla="val 80898"/>
              <a:gd name="adj2" fmla="val -8658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time for Financial Bid Opening</a:t>
            </a:r>
          </a:p>
        </p:txBody>
      </p:sp>
    </p:spTree>
    <p:extLst>
      <p:ext uri="{BB962C8B-B14F-4D97-AF65-F5344CB8AC3E}">
        <p14:creationId xmlns:p14="http://schemas.microsoft.com/office/powerpoint/2010/main" val="369195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 r="10249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858000" y="6324600"/>
            <a:ext cx="2133600" cy="431800"/>
          </a:xfrm>
          <a:prstGeom prst="wedgeRoundRectCallout">
            <a:avLst>
              <a:gd name="adj1" fmla="val 6195"/>
              <a:gd name="adj2" fmla="val -7201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Save Button</a:t>
            </a:r>
          </a:p>
        </p:txBody>
      </p:sp>
    </p:spTree>
    <p:extLst>
      <p:ext uri="{BB962C8B-B14F-4D97-AF65-F5344CB8AC3E}">
        <p14:creationId xmlns:p14="http://schemas.microsoft.com/office/powerpoint/2010/main" val="324884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 r="10249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572000" y="5181600"/>
            <a:ext cx="2286000" cy="762000"/>
          </a:xfrm>
          <a:prstGeom prst="wedgeRoundRectCallout">
            <a:avLst>
              <a:gd name="adj1" fmla="val -45877"/>
              <a:gd name="adj2" fmla="val -963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the Link to Print Technical Evaluation Summary</a:t>
            </a:r>
          </a:p>
        </p:txBody>
      </p:sp>
    </p:spTree>
    <p:extLst>
      <p:ext uri="{BB962C8B-B14F-4D97-AF65-F5344CB8AC3E}">
        <p14:creationId xmlns:p14="http://schemas.microsoft.com/office/powerpoint/2010/main" val="357431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305800" cy="1195388"/>
          </a:xfrm>
          <a:ln>
            <a:solidFill>
              <a:schemeClr val="accent5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1"/>
                </a:solidFill>
                <a:cs typeface="Arial" pitchFamily="34" charset="0"/>
              </a:rPr>
              <a:t>END OF </a:t>
            </a:r>
            <a:r>
              <a:rPr lang="en-US" sz="3200" b="1" dirty="0" smtClean="0">
                <a:cs typeface="Arial" pitchFamily="34" charset="0"/>
              </a:rPr>
              <a:t>TECHNICAL OPENING AND EVALUATION</a:t>
            </a:r>
            <a:endParaRPr lang="en-US" sz="32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47688" y="1700213"/>
            <a:ext cx="8139112" cy="4471987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b="1" dirty="0" smtClean="0"/>
              <a:t>Any </a:t>
            </a:r>
            <a:r>
              <a:rPr lang="en-US" sz="2800" b="1" dirty="0"/>
              <a:t>further queries can be clarified through… 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sz="2800" b="1" dirty="0">
                <a:solidFill>
                  <a:schemeClr val="tx1"/>
                </a:solidFill>
              </a:rPr>
              <a:t>Mail – cppp-nic@nic.in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sz="2800" b="1" dirty="0">
                <a:solidFill>
                  <a:schemeClr val="tx1"/>
                </a:solidFill>
              </a:rPr>
              <a:t>Phone – Toll Free 24 x 7 Help Desk </a:t>
            </a:r>
          </a:p>
          <a:p>
            <a:pPr marL="548640" lvl="1" indent="-274320"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	</a:t>
            </a:r>
            <a:r>
              <a:rPr lang="en-US" b="1" dirty="0" smtClean="0"/>
              <a:t>1800-3070-2232</a:t>
            </a:r>
            <a:endParaRPr lang="en-US" sz="2800" b="1" dirty="0">
              <a:solidFill>
                <a:schemeClr val="tx1"/>
              </a:solidFill>
            </a:endParaRPr>
          </a:p>
          <a:p>
            <a:pPr marL="548640" lvl="1" indent="-274320" algn="ctr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endParaRPr lang="en-US" sz="2800" b="1" dirty="0">
              <a:solidFill>
                <a:schemeClr val="tx1"/>
              </a:solidFill>
            </a:endParaRPr>
          </a:p>
          <a:p>
            <a:pPr marL="548640" lvl="1" indent="-27432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T H A N K      Y O U </a:t>
            </a:r>
          </a:p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8068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237288"/>
            <a:ext cx="457200" cy="44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D4496E1-51ED-4F11-A2A9-4C4C0FAB4D7D}" type="slidenum">
              <a:rPr lang="en-US"/>
              <a:pPr eaLnBrk="1" hangingPunct="1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0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t="6863" r="4880" b="490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362200" y="4495800"/>
            <a:ext cx="2286000" cy="762000"/>
          </a:xfrm>
          <a:prstGeom prst="wedgeRoundRectCallout">
            <a:avLst>
              <a:gd name="adj1" fmla="val -91709"/>
              <a:gd name="adj2" fmla="val -7633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‘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Tenders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’ link to open the Technical Bid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40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-1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257800" y="4267200"/>
            <a:ext cx="2237509" cy="609600"/>
          </a:xfrm>
          <a:prstGeom prst="wedgeRoundRectCallout">
            <a:avLst>
              <a:gd name="adj1" fmla="val 75184"/>
              <a:gd name="adj2" fmla="val -11883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View Icon for Technical Opening</a:t>
            </a:r>
          </a:p>
        </p:txBody>
      </p:sp>
    </p:spTree>
    <p:extLst>
      <p:ext uri="{BB962C8B-B14F-4D97-AF65-F5344CB8AC3E}">
        <p14:creationId xmlns:p14="http://schemas.microsoft.com/office/powerpoint/2010/main" val="319184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888</Words>
  <Application>Microsoft Office PowerPoint</Application>
  <PresentationFormat>On-screen Show (4:3)</PresentationFormat>
  <Paragraphs>126</Paragraphs>
  <Slides>77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78" baseType="lpstr">
      <vt:lpstr>Office Theme</vt:lpstr>
      <vt:lpstr>STEP BY STEP  Guide 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END OF TECHNICAL OPENING AND EVALUATION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Praveen Rawat</dc:creator>
  <cp:lastModifiedBy>Praveen Rawat</cp:lastModifiedBy>
  <cp:revision>96</cp:revision>
  <dcterms:created xsi:type="dcterms:W3CDTF">2006-08-16T00:00:00Z</dcterms:created>
  <dcterms:modified xsi:type="dcterms:W3CDTF">2015-09-14T04:47:03Z</dcterms:modified>
</cp:coreProperties>
</file>